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5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60" r:id="rId1"/>
    <p:sldMasterId id="2147483669" r:id="rId2"/>
    <p:sldMasterId id="2147483682" r:id="rId3"/>
    <p:sldMasterId id="2147483695" r:id="rId4"/>
    <p:sldMasterId id="2147483704" r:id="rId5"/>
    <p:sldMasterId id="2147483717" r:id="rId6"/>
  </p:sldMasterIdLst>
  <p:notesMasterIdLst>
    <p:notesMasterId r:id="rId39"/>
  </p:notesMasterIdLst>
  <p:sldIdLst>
    <p:sldId id="256" r:id="rId7"/>
    <p:sldId id="257" r:id="rId8"/>
    <p:sldId id="264" r:id="rId9"/>
    <p:sldId id="1787" r:id="rId10"/>
    <p:sldId id="1788" r:id="rId11"/>
    <p:sldId id="1803" r:id="rId12"/>
    <p:sldId id="1801" r:id="rId13"/>
    <p:sldId id="258" r:id="rId14"/>
    <p:sldId id="1790" r:id="rId15"/>
    <p:sldId id="1791" r:id="rId16"/>
    <p:sldId id="280" r:id="rId17"/>
    <p:sldId id="1804" r:id="rId18"/>
    <p:sldId id="265" r:id="rId19"/>
    <p:sldId id="281" r:id="rId20"/>
    <p:sldId id="289" r:id="rId21"/>
    <p:sldId id="1789" r:id="rId22"/>
    <p:sldId id="1802" r:id="rId23"/>
    <p:sldId id="290" r:id="rId24"/>
    <p:sldId id="1805" r:id="rId25"/>
    <p:sldId id="1807" r:id="rId26"/>
    <p:sldId id="292" r:id="rId27"/>
    <p:sldId id="1808" r:id="rId28"/>
    <p:sldId id="1806" r:id="rId29"/>
    <p:sldId id="261" r:id="rId30"/>
    <p:sldId id="1799" r:id="rId31"/>
    <p:sldId id="1800" r:id="rId32"/>
    <p:sldId id="283" r:id="rId33"/>
    <p:sldId id="293" r:id="rId34"/>
    <p:sldId id="286" r:id="rId35"/>
    <p:sldId id="294" r:id="rId36"/>
    <p:sldId id="284" r:id="rId37"/>
    <p:sldId id="266" r:id="rId38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5pPr>
    <a:lvl6pPr marL="2286000" algn="l" defTabSz="914400" rtl="0" eaLnBrk="1" latinLnBrk="0" hangingPunct="1"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6pPr>
    <a:lvl7pPr marL="2743200" algn="l" defTabSz="914400" rtl="0" eaLnBrk="1" latinLnBrk="0" hangingPunct="1"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7pPr>
    <a:lvl8pPr marL="3200400" algn="l" defTabSz="914400" rtl="0" eaLnBrk="1" latinLnBrk="0" hangingPunct="1"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8pPr>
    <a:lvl9pPr marL="3657600" algn="l" defTabSz="914400" rtl="0" eaLnBrk="1" latinLnBrk="0" hangingPunct="1">
      <a:defRPr i="1"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FF"/>
    <a:srgbClr val="0000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758"/>
    <p:restoredTop sz="80632" autoAdjust="0"/>
  </p:normalViewPr>
  <p:slideViewPr>
    <p:cSldViewPr snapToGrid="0">
      <p:cViewPr varScale="1">
        <p:scale>
          <a:sx n="91" d="100"/>
          <a:sy n="91" d="100"/>
        </p:scale>
        <p:origin x="828" y="66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theme" Target="theme/theme1.xml"/><Relationship Id="rId7" Type="http://schemas.openxmlformats.org/officeDocument/2006/relationships/slide" Target="slides/slid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tableStyles" Target="tableStyles.xml"/><Relationship Id="rId8" Type="http://schemas.openxmlformats.org/officeDocument/2006/relationships/slide" Target="slides/slide2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image" Target="../media/image8.wmf"/><Relationship Id="rId1" Type="http://schemas.openxmlformats.org/officeDocument/2006/relationships/image" Target="../media/image7.wmf"/><Relationship Id="rId5" Type="http://schemas.openxmlformats.org/officeDocument/2006/relationships/image" Target="../media/image11.wmf"/><Relationship Id="rId4" Type="http://schemas.openxmlformats.org/officeDocument/2006/relationships/image" Target="../media/image10.w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90.wmf"/><Relationship Id="rId1" Type="http://schemas.openxmlformats.org/officeDocument/2006/relationships/image" Target="../media/image89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w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wmf"/><Relationship Id="rId7" Type="http://schemas.openxmlformats.org/officeDocument/2006/relationships/image" Target="../media/image111.wmf"/><Relationship Id="rId2" Type="http://schemas.openxmlformats.org/officeDocument/2006/relationships/image" Target="../media/image106.wmf"/><Relationship Id="rId1" Type="http://schemas.openxmlformats.org/officeDocument/2006/relationships/image" Target="../media/image105.wmf"/><Relationship Id="rId6" Type="http://schemas.openxmlformats.org/officeDocument/2006/relationships/image" Target="../media/image110.wmf"/><Relationship Id="rId5" Type="http://schemas.openxmlformats.org/officeDocument/2006/relationships/image" Target="../media/image109.wmf"/><Relationship Id="rId4" Type="http://schemas.openxmlformats.org/officeDocument/2006/relationships/image" Target="../media/image108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.wmf"/><Relationship Id="rId7" Type="http://schemas.openxmlformats.org/officeDocument/2006/relationships/image" Target="../media/image31.wmf"/><Relationship Id="rId2" Type="http://schemas.openxmlformats.org/officeDocument/2006/relationships/image" Target="../media/image26.wmf"/><Relationship Id="rId1" Type="http://schemas.openxmlformats.org/officeDocument/2006/relationships/image" Target="../media/image25.wmf"/><Relationship Id="rId6" Type="http://schemas.openxmlformats.org/officeDocument/2006/relationships/image" Target="../media/image30.wmf"/><Relationship Id="rId5" Type="http://schemas.openxmlformats.org/officeDocument/2006/relationships/image" Target="../media/image29.wmf"/><Relationship Id="rId4" Type="http://schemas.openxmlformats.org/officeDocument/2006/relationships/image" Target="../media/image28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38.wmf"/><Relationship Id="rId2" Type="http://schemas.openxmlformats.org/officeDocument/2006/relationships/image" Target="../media/image37.wmf"/><Relationship Id="rId1" Type="http://schemas.openxmlformats.org/officeDocument/2006/relationships/image" Target="../media/image36.wmf"/><Relationship Id="rId4" Type="http://schemas.openxmlformats.org/officeDocument/2006/relationships/image" Target="../media/image39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45.wmf"/><Relationship Id="rId2" Type="http://schemas.openxmlformats.org/officeDocument/2006/relationships/image" Target="../media/image44.wmf"/><Relationship Id="rId1" Type="http://schemas.openxmlformats.org/officeDocument/2006/relationships/image" Target="../media/image43.wmf"/></Relationships>
</file>

<file path=ppt/drawings/_rels/vmlDrawing5.vml.rels><?xml version="1.0" encoding="UTF-8" standalone="yes"?>
<Relationships xmlns="http://schemas.openxmlformats.org/package/2006/relationships"><Relationship Id="rId8" Type="http://schemas.openxmlformats.org/officeDocument/2006/relationships/image" Target="../media/image54.wmf"/><Relationship Id="rId13" Type="http://schemas.openxmlformats.org/officeDocument/2006/relationships/image" Target="../media/image59.wmf"/><Relationship Id="rId18" Type="http://schemas.openxmlformats.org/officeDocument/2006/relationships/image" Target="../media/image64.wmf"/><Relationship Id="rId3" Type="http://schemas.openxmlformats.org/officeDocument/2006/relationships/image" Target="../media/image49.wmf"/><Relationship Id="rId21" Type="http://schemas.openxmlformats.org/officeDocument/2006/relationships/image" Target="../media/image45.wmf"/><Relationship Id="rId7" Type="http://schemas.openxmlformats.org/officeDocument/2006/relationships/image" Target="../media/image53.wmf"/><Relationship Id="rId12" Type="http://schemas.openxmlformats.org/officeDocument/2006/relationships/image" Target="../media/image58.wmf"/><Relationship Id="rId17" Type="http://schemas.openxmlformats.org/officeDocument/2006/relationships/image" Target="../media/image63.wmf"/><Relationship Id="rId2" Type="http://schemas.openxmlformats.org/officeDocument/2006/relationships/image" Target="../media/image48.wmf"/><Relationship Id="rId16" Type="http://schemas.openxmlformats.org/officeDocument/2006/relationships/image" Target="../media/image62.wmf"/><Relationship Id="rId20" Type="http://schemas.openxmlformats.org/officeDocument/2006/relationships/image" Target="../media/image66.wmf"/><Relationship Id="rId1" Type="http://schemas.openxmlformats.org/officeDocument/2006/relationships/image" Target="../media/image47.wmf"/><Relationship Id="rId6" Type="http://schemas.openxmlformats.org/officeDocument/2006/relationships/image" Target="../media/image52.wmf"/><Relationship Id="rId11" Type="http://schemas.openxmlformats.org/officeDocument/2006/relationships/image" Target="../media/image57.wmf"/><Relationship Id="rId5" Type="http://schemas.openxmlformats.org/officeDocument/2006/relationships/image" Target="../media/image51.wmf"/><Relationship Id="rId15" Type="http://schemas.openxmlformats.org/officeDocument/2006/relationships/image" Target="../media/image61.wmf"/><Relationship Id="rId10" Type="http://schemas.openxmlformats.org/officeDocument/2006/relationships/image" Target="../media/image56.wmf"/><Relationship Id="rId19" Type="http://schemas.openxmlformats.org/officeDocument/2006/relationships/image" Target="../media/image65.wmf"/><Relationship Id="rId4" Type="http://schemas.openxmlformats.org/officeDocument/2006/relationships/image" Target="../media/image50.wmf"/><Relationship Id="rId9" Type="http://schemas.openxmlformats.org/officeDocument/2006/relationships/image" Target="../media/image55.wmf"/><Relationship Id="rId14" Type="http://schemas.openxmlformats.org/officeDocument/2006/relationships/image" Target="../media/image60.w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72.wmf"/><Relationship Id="rId1" Type="http://schemas.openxmlformats.org/officeDocument/2006/relationships/image" Target="../media/image71.w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75.wmf"/><Relationship Id="rId2" Type="http://schemas.openxmlformats.org/officeDocument/2006/relationships/image" Target="../media/image74.wmf"/><Relationship Id="rId1" Type="http://schemas.openxmlformats.org/officeDocument/2006/relationships/image" Target="../media/image73.wmf"/></Relationships>
</file>

<file path=ppt/drawings/_rels/vmlDrawing8.vml.rels><?xml version="1.0" encoding="UTF-8" standalone="yes"?>
<Relationships xmlns="http://schemas.openxmlformats.org/package/2006/relationships"><Relationship Id="rId8" Type="http://schemas.openxmlformats.org/officeDocument/2006/relationships/image" Target="../media/image83.wmf"/><Relationship Id="rId3" Type="http://schemas.openxmlformats.org/officeDocument/2006/relationships/image" Target="../media/image78.wmf"/><Relationship Id="rId7" Type="http://schemas.openxmlformats.org/officeDocument/2006/relationships/image" Target="../media/image82.wmf"/><Relationship Id="rId2" Type="http://schemas.openxmlformats.org/officeDocument/2006/relationships/image" Target="../media/image77.wmf"/><Relationship Id="rId1" Type="http://schemas.openxmlformats.org/officeDocument/2006/relationships/image" Target="../media/image76.wmf"/><Relationship Id="rId6" Type="http://schemas.openxmlformats.org/officeDocument/2006/relationships/image" Target="../media/image81.wmf"/><Relationship Id="rId5" Type="http://schemas.openxmlformats.org/officeDocument/2006/relationships/image" Target="../media/image80.wmf"/><Relationship Id="rId10" Type="http://schemas.openxmlformats.org/officeDocument/2006/relationships/image" Target="../media/image85.wmf"/><Relationship Id="rId4" Type="http://schemas.openxmlformats.org/officeDocument/2006/relationships/image" Target="../media/image79.wmf"/><Relationship Id="rId9" Type="http://schemas.openxmlformats.org/officeDocument/2006/relationships/image" Target="../media/image84.w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88.wmf"/><Relationship Id="rId2" Type="http://schemas.openxmlformats.org/officeDocument/2006/relationships/image" Target="../media/image87.wmf"/><Relationship Id="rId1" Type="http://schemas.openxmlformats.org/officeDocument/2006/relationships/image" Target="../media/image86.wmf"/></Relationships>
</file>

<file path=ppt/media/image1.jpeg>
</file>

<file path=ppt/media/image10.wmf>
</file>

<file path=ppt/media/image100.png>
</file>

<file path=ppt/media/image101.jfif>
</file>

<file path=ppt/media/image102.png>
</file>

<file path=ppt/media/image103.png>
</file>

<file path=ppt/media/image104.png>
</file>

<file path=ppt/media/image105.wmf>
</file>

<file path=ppt/media/image106.wmf>
</file>

<file path=ppt/media/image107.wmf>
</file>

<file path=ppt/media/image108.wmf>
</file>

<file path=ppt/media/image109.wmf>
</file>

<file path=ppt/media/image11.wmf>
</file>

<file path=ppt/media/image110.wmf>
</file>

<file path=ppt/media/image111.wmf>
</file>

<file path=ppt/media/image112.png>
</file>

<file path=ppt/media/image113.png>
</file>

<file path=ppt/media/image115.png>
</file>

<file path=ppt/media/image116.png>
</file>

<file path=ppt/media/image117.png>
</file>

<file path=ppt/media/image118.png>
</file>

<file path=ppt/media/image12.png>
</file>

<file path=ppt/media/image15.png>
</file>

<file path=ppt/media/image16.png>
</file>

<file path=ppt/media/image17.png>
</file>

<file path=ppt/media/image18.png>
</file>

<file path=ppt/media/image2.png>
</file>

<file path=ppt/media/image21.png>
</file>

<file path=ppt/media/image22.png>
</file>

<file path=ppt/media/image23.png>
</file>

<file path=ppt/media/image25.wmf>
</file>

<file path=ppt/media/image26.wmf>
</file>

<file path=ppt/media/image27.wmf>
</file>

<file path=ppt/media/image28.wmf>
</file>

<file path=ppt/media/image29.wmf>
</file>

<file path=ppt/media/image3.svg>
</file>

<file path=ppt/media/image30.wmf>
</file>

<file path=ppt/media/image31.wmf>
</file>

<file path=ppt/media/image32.gif>
</file>

<file path=ppt/media/image33.gif>
</file>

<file path=ppt/media/image34.png>
</file>

<file path=ppt/media/image35.png>
</file>

<file path=ppt/media/image36.wmf>
</file>

<file path=ppt/media/image37.wmf>
</file>

<file path=ppt/media/image38.wmf>
</file>

<file path=ppt/media/image39.wmf>
</file>

<file path=ppt/media/image4.png>
</file>

<file path=ppt/media/image40.png>
</file>

<file path=ppt/media/image41.png>
</file>

<file path=ppt/media/image42.jpg>
</file>

<file path=ppt/media/image43.wmf>
</file>

<file path=ppt/media/image44.wmf>
</file>

<file path=ppt/media/image45.wmf>
</file>

<file path=ppt/media/image47.wmf>
</file>

<file path=ppt/media/image48.wmf>
</file>

<file path=ppt/media/image49.wmf>
</file>

<file path=ppt/media/image5.svg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png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png>
</file>

<file path=ppt/media/image68.png>
</file>

<file path=ppt/media/image69.png>
</file>

<file path=ppt/media/image7.wmf>
</file>

<file path=ppt/media/image70.png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png>
</file>

<file path=ppt/media/image77.wmf>
</file>

<file path=ppt/media/image78.wmf>
</file>

<file path=ppt/media/image79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png>
</file>

<file path=ppt/media/image85.wmf>
</file>

<file path=ppt/media/image86.wmf>
</file>

<file path=ppt/media/image87.png>
</file>

<file path=ppt/media/image87.wmf>
</file>

<file path=ppt/media/image88.wmf>
</file>

<file path=ppt/media/image89.wmf>
</file>

<file path=ppt/media/image9.wmf>
</file>

<file path=ppt/media/image90.wmf>
</file>

<file path=ppt/media/image91.jpg>
</file>

<file path=ppt/media/image92.jpg>
</file>

<file path=ppt/media/image93.jpg>
</file>

<file path=ppt/media/image94.jpg>
</file>

<file path=ppt/media/image95.jpg>
</file>

<file path=ppt/media/image96.jpg>
</file>

<file path=ppt/media/image97.jpg>
</file>

<file path=ppt/media/image98.png>
</file>

<file path=ppt/media/image9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8A0A1F-A3EE-5646-B894-8ADEFCA2BDDE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02A9D3-0D19-6F43-AADD-953190CECF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783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3458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i="0" kern="0" dirty="0">
                <a:latin typeface="+mj-lt"/>
              </a:rPr>
              <a:t>Evaluation of exploration: the convergence ratio, available searching space, diversity, flexibility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729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i="0" kern="0" dirty="0">
                <a:latin typeface="+mj-lt"/>
              </a:rPr>
              <a:t>Multi-worker selections: Advanced capacities on exploration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2948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i="0" kern="0" dirty="0">
                <a:latin typeface="+mj-lt"/>
              </a:rPr>
              <a:t>Compute the condition entropy by H(</a:t>
            </a:r>
            <a:r>
              <a:rPr lang="en-US" altLang="zh-CN" sz="1200" i="0" kern="0" dirty="0" err="1">
                <a:latin typeface="+mj-lt"/>
              </a:rPr>
              <a:t>x,y</a:t>
            </a:r>
            <a:r>
              <a:rPr lang="en-US" altLang="zh-CN" sz="1200" i="0" kern="0" dirty="0">
                <a:latin typeface="+mj-lt"/>
              </a:rPr>
              <a:t>) and H(X).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i="0" kern="0" dirty="0">
                <a:latin typeface="+mj-lt"/>
              </a:rPr>
              <a:t>k-nearest neighbor estimator</a:t>
            </a:r>
          </a:p>
          <a:p>
            <a:endParaRPr lang="en-US" altLang="zh-CN" sz="1200" i="0" kern="0" dirty="0">
              <a:latin typeface="+mj-lt"/>
            </a:endParaRPr>
          </a:p>
          <a:p>
            <a:r>
              <a:rPr lang="en-US" altLang="zh-CN" sz="1200" i="0" kern="0" dirty="0">
                <a:latin typeface="+mj-lt"/>
              </a:rPr>
              <a:t> But if the length scale of X and Y is very different, the estimation of H(</a:t>
            </a:r>
            <a:r>
              <a:rPr lang="en-US" altLang="zh-CN" sz="1200" i="0" kern="0" dirty="0" err="1">
                <a:latin typeface="+mj-lt"/>
              </a:rPr>
              <a:t>x,y</a:t>
            </a:r>
            <a:r>
              <a:rPr lang="en-US" altLang="zh-CN" sz="1200" i="0" kern="0" dirty="0">
                <a:latin typeface="+mj-lt"/>
              </a:rPr>
              <a:t>) will be unreliable. 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7217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i="0" kern="0" dirty="0">
                <a:latin typeface="+mj-lt"/>
              </a:rPr>
              <a:t>Compute the condition entropy by H(</a:t>
            </a:r>
            <a:r>
              <a:rPr lang="en-US" altLang="zh-CN" sz="1200" i="0" kern="0" dirty="0" err="1">
                <a:latin typeface="+mj-lt"/>
              </a:rPr>
              <a:t>x,y</a:t>
            </a:r>
            <a:r>
              <a:rPr lang="en-US" altLang="zh-CN" sz="1200" i="0" kern="0" dirty="0">
                <a:latin typeface="+mj-lt"/>
              </a:rPr>
              <a:t>) and H(X).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i="0" kern="0" dirty="0">
                <a:latin typeface="+mj-lt"/>
              </a:rPr>
              <a:t>k-nearest neighbor estimator</a:t>
            </a:r>
          </a:p>
          <a:p>
            <a:endParaRPr lang="en-US" altLang="zh-CN" sz="1200" i="0" kern="0" dirty="0">
              <a:latin typeface="+mj-lt"/>
            </a:endParaRPr>
          </a:p>
          <a:p>
            <a:r>
              <a:rPr lang="en-US" altLang="zh-CN" sz="1200" i="0" kern="0" dirty="0">
                <a:latin typeface="+mj-lt"/>
              </a:rPr>
              <a:t> But if the length scale of X and Y is very different, the estimation of H(</a:t>
            </a:r>
            <a:r>
              <a:rPr lang="en-US" altLang="zh-CN" sz="1200" i="0" kern="0" dirty="0" err="1">
                <a:latin typeface="+mj-lt"/>
              </a:rPr>
              <a:t>x,y</a:t>
            </a:r>
            <a:r>
              <a:rPr lang="en-US" altLang="zh-CN" sz="1200" i="0" kern="0" dirty="0">
                <a:latin typeface="+mj-lt"/>
              </a:rPr>
              <a:t>) will be unreliable. 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0756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i="0" kern="0" dirty="0">
                <a:latin typeface="+mj-lt"/>
              </a:rPr>
              <a:t>Multi-worker selections: Advanced capacities on exploration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0885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2545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0148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3719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5239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0825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2326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6306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5296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5458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1649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2546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6968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E2686-63E1-43A6-B915-37BD8D47C59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5249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127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the local datasets may be highly different, the differences contains the diversity in feature, label and data quantity</a:t>
            </a:r>
          </a:p>
          <a:p>
            <a:endParaRPr lang="en-US" dirty="0"/>
          </a:p>
          <a:p>
            <a:r>
              <a:rPr lang="en-US" dirty="0"/>
              <a:t>Weight divergence</a:t>
            </a:r>
          </a:p>
          <a:p>
            <a:endParaRPr lang="en-US" dirty="0"/>
          </a:p>
          <a:p>
            <a:r>
              <a:rPr lang="en-US" dirty="0"/>
              <a:t>How to generate no-</a:t>
            </a:r>
            <a:r>
              <a:rPr lang="en-US" dirty="0" err="1"/>
              <a:t>iid</a:t>
            </a:r>
            <a:r>
              <a:rPr lang="en-US" dirty="0"/>
              <a:t> data subset in </a:t>
            </a:r>
            <a:r>
              <a:rPr lang="en-US" dirty="0" err="1"/>
              <a:t>iid</a:t>
            </a:r>
            <a:r>
              <a:rPr lang="en-US" dirty="0"/>
              <a:t> dataset? Obviously we can artificially split local data by label, but there is more reliable way: </a:t>
            </a:r>
            <a:r>
              <a:rPr lang="en-US" altLang="zh-CN" i="0" kern="0" dirty="0">
                <a:latin typeface="+mj-lt"/>
              </a:rPr>
              <a:t>Dirichlet Distribution</a:t>
            </a:r>
          </a:p>
          <a:p>
            <a:endParaRPr lang="en-US" i="0" kern="0" dirty="0">
              <a:latin typeface="+mj-lt"/>
            </a:endParaRPr>
          </a:p>
          <a:p>
            <a:r>
              <a:rPr lang="en-US" i="0" kern="0" dirty="0">
                <a:latin typeface="+mj-lt"/>
              </a:rPr>
              <a:t>KS </a:t>
            </a:r>
            <a:r>
              <a:rPr lang="en-US" altLang="zh-CN" i="0" kern="0" dirty="0">
                <a:latin typeface="+mj-lt"/>
              </a:rPr>
              <a:t>test is a classical non-parametric hypothesis test, used to identify if the distribution of two samples are similar</a:t>
            </a:r>
          </a:p>
          <a:p>
            <a:r>
              <a:rPr lang="en-US" dirty="0"/>
              <a:t> Empirical distribution function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2661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938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831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E2686-63E1-43A6-B915-37BD8D47C59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9496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Hsu T M H, Qi H, Brown M. Measuring the effects of non-identical data distribution for federated visual classification[J]. </a:t>
            </a:r>
            <a:r>
              <a:rPr lang="en-US" altLang="zh-CN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arXiv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preprint arXiv:1909.06335, 2019.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2A9D3-0D19-6F43-AADD-953190CECF3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289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3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3860800" y="1447800"/>
            <a:ext cx="8026400" cy="2209800"/>
          </a:xfrm>
        </p:spPr>
        <p:txBody>
          <a:bodyPr/>
          <a:lstStyle>
            <a:lvl1pPr algn="r">
              <a:defRPr sz="420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6404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3759200" y="4114800"/>
            <a:ext cx="80264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600"/>
            </a:lvl1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905118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F80F3-29D0-B045-9879-3C07D32B33BF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6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ADA26-041F-9B46-8FC8-BCAEF7F3823E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408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21AC8-C80C-BA46-9663-A97F9929A3C8}" type="datetime1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5865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344BA-7E3A-FC4B-B506-306341055C8A}" type="datetime1">
              <a:rPr lang="en-US" smtClean="0"/>
              <a:t>10/21/2024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7388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8C979-4E28-0544-B11B-E2BAF4C7735A}" type="datetime1">
              <a:rPr lang="en-US" smtClean="0"/>
              <a:t>10/21/2024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7449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C43A9-4C5D-114F-B94E-E6DB2AA10ED3}" type="datetime1">
              <a:rPr lang="en-US" smtClean="0"/>
              <a:t>10/21/2024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1836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90B8-8072-2145-A7DA-F1BA1BFA8B64}" type="datetime1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5498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527E-AFA8-B64E-89BE-6856A3F367A5}" type="datetime1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2854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6275C-32E1-BA42-BB1F-B561C83191A9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7898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1632C-B738-6D44-9AB2-B0755019CB18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749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5"/>
          <p:cNvSpPr>
            <a:spLocks noChangeArrowheads="1"/>
          </p:cNvSpPr>
          <p:nvPr/>
        </p:nvSpPr>
        <p:spPr bwMode="hidden">
          <a:xfrm>
            <a:off x="0" y="0"/>
            <a:ext cx="4673600" cy="685800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en-US" sz="2400" i="0"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11379200" cy="762000"/>
          </a:xfrm>
        </p:spPr>
        <p:txBody>
          <a:bodyPr/>
          <a:lstStyle>
            <a:lvl1pPr>
              <a:defRPr>
                <a:latin typeface="+mj-lt"/>
                <a:cs typeface="Arial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 sz="2000">
                <a:latin typeface="+mn-lt"/>
                <a:cs typeface="Arial"/>
              </a:defRPr>
            </a:lvl3pPr>
            <a:lvl4pPr>
              <a:defRPr sz="2000">
                <a:latin typeface="+mn-lt"/>
                <a:cs typeface="Arial"/>
              </a:defRPr>
            </a:lvl4pPr>
            <a:lvl5pPr>
              <a:defRPr sz="2000">
                <a:latin typeface="+mn-lt"/>
                <a:cs typeface="Arial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88349B0-1CCA-694E-A180-DA835B016E06}" type="datetime1">
              <a:rPr lang="en-US" altLang="zh-CN" smtClean="0"/>
              <a:t>10/21/2024</a:t>
            </a:fld>
            <a:endParaRPr lang="zh-CN" altLang="en-US"/>
          </a:p>
        </p:txBody>
      </p:sp>
      <p:grpSp>
        <p:nvGrpSpPr>
          <p:cNvPr id="11" name="Group 41"/>
          <p:cNvGrpSpPr>
            <a:grpSpLocks/>
          </p:cNvGrpSpPr>
          <p:nvPr/>
        </p:nvGrpSpPr>
        <p:grpSpPr bwMode="auto">
          <a:xfrm>
            <a:off x="0" y="6477000"/>
            <a:ext cx="12192000" cy="381000"/>
            <a:chOff x="0" y="2880"/>
            <a:chExt cx="5760" cy="344"/>
          </a:xfrm>
        </p:grpSpPr>
        <p:sp>
          <p:nvSpPr>
            <p:cNvPr id="12" name="Rectangle 32"/>
            <p:cNvSpPr>
              <a:spLocks noChangeArrowheads="1"/>
            </p:cNvSpPr>
            <p:nvPr/>
          </p:nvSpPr>
          <p:spPr bwMode="auto">
            <a:xfrm rot="10800000">
              <a:off x="5580" y="2889"/>
              <a:ext cx="180" cy="335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rot="10800000" wrap="none" anchor="ctr"/>
            <a:lstStyle/>
            <a:p>
              <a:pPr algn="ctr" eaLnBrk="1" hangingPunct="1">
                <a:defRPr/>
              </a:pPr>
              <a:endParaRPr lang="en-US" sz="2400" i="0">
                <a:latin typeface="Times New Roman" pitchFamily="18" charset="0"/>
                <a:ea typeface="+mn-ea"/>
                <a:cs typeface="+mn-cs"/>
              </a:endParaRPr>
            </a:p>
          </p:txBody>
        </p:sp>
        <p:sp>
          <p:nvSpPr>
            <p:cNvPr id="13" name="Rectangle 33"/>
            <p:cNvSpPr>
              <a:spLocks noChangeArrowheads="1"/>
            </p:cNvSpPr>
            <p:nvPr/>
          </p:nvSpPr>
          <p:spPr bwMode="auto">
            <a:xfrm rot="10800000">
              <a:off x="0" y="3072"/>
              <a:ext cx="5500" cy="14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  <a:cs typeface="+mn-cs"/>
              </a:endParaRPr>
            </a:p>
          </p:txBody>
        </p:sp>
        <p:sp>
          <p:nvSpPr>
            <p:cNvPr id="14" name="Rectangle 34"/>
            <p:cNvSpPr>
              <a:spLocks noChangeArrowheads="1"/>
            </p:cNvSpPr>
            <p:nvPr/>
          </p:nvSpPr>
          <p:spPr bwMode="auto">
            <a:xfrm rot="10800000">
              <a:off x="5414" y="3049"/>
              <a:ext cx="87" cy="89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hlink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5" name="Rectangle 35"/>
            <p:cNvSpPr>
              <a:spLocks noChangeArrowheads="1"/>
            </p:cNvSpPr>
            <p:nvPr/>
          </p:nvSpPr>
          <p:spPr bwMode="auto">
            <a:xfrm rot="10800000">
              <a:off x="5327" y="3137"/>
              <a:ext cx="88" cy="86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hlink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6" name="Rectangle 36"/>
            <p:cNvSpPr>
              <a:spLocks noChangeArrowheads="1"/>
            </p:cNvSpPr>
            <p:nvPr/>
          </p:nvSpPr>
          <p:spPr bwMode="auto">
            <a:xfrm rot="10800000">
              <a:off x="5327" y="3049"/>
              <a:ext cx="88" cy="89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accent2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7" name="Rectangle 37"/>
            <p:cNvSpPr>
              <a:spLocks noChangeArrowheads="1"/>
            </p:cNvSpPr>
            <p:nvPr/>
          </p:nvSpPr>
          <p:spPr bwMode="auto">
            <a:xfrm rot="10800000">
              <a:off x="5501" y="2963"/>
              <a:ext cx="86" cy="87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hlink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8" name="Rectangle 38"/>
            <p:cNvSpPr>
              <a:spLocks noChangeArrowheads="1"/>
            </p:cNvSpPr>
            <p:nvPr/>
          </p:nvSpPr>
          <p:spPr bwMode="auto">
            <a:xfrm rot="10800000">
              <a:off x="5587" y="3051"/>
              <a:ext cx="89" cy="86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  <a:cs typeface="+mn-cs"/>
              </a:endParaRPr>
            </a:p>
          </p:txBody>
        </p:sp>
        <p:sp>
          <p:nvSpPr>
            <p:cNvPr id="19" name="Rectangle 39"/>
            <p:cNvSpPr>
              <a:spLocks noChangeArrowheads="1"/>
            </p:cNvSpPr>
            <p:nvPr/>
          </p:nvSpPr>
          <p:spPr bwMode="auto">
            <a:xfrm rot="10800000">
              <a:off x="5414" y="2965"/>
              <a:ext cx="87" cy="87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accent2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20" name="Rectangle 40"/>
            <p:cNvSpPr>
              <a:spLocks noChangeArrowheads="1"/>
            </p:cNvSpPr>
            <p:nvPr/>
          </p:nvSpPr>
          <p:spPr bwMode="auto">
            <a:xfrm rot="10800000">
              <a:off x="5501" y="2880"/>
              <a:ext cx="86" cy="86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accent2"/>
                </a:solidFill>
                <a:latin typeface="Arial" charset="0"/>
                <a:ea typeface="+mn-ea"/>
                <a:cs typeface="+mn-cs"/>
              </a:endParaRPr>
            </a:p>
          </p:txBody>
        </p:sp>
      </p:grp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8534400" y="6400800"/>
            <a:ext cx="2844800" cy="457200"/>
          </a:xfrm>
          <a:ln/>
        </p:spPr>
        <p:txBody>
          <a:bodyPr/>
          <a:lstStyle>
            <a:lvl1pPr>
              <a:defRPr sz="1200">
                <a:solidFill>
                  <a:schemeClr val="accent2">
                    <a:lumMod val="50000"/>
                  </a:schemeClr>
                </a:solidFill>
                <a:latin typeface="Arial"/>
                <a:cs typeface="Arial"/>
              </a:defRPr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2876203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74AD8-4CE4-1A43-950B-5389016C87A7}" type="datetime1">
              <a:rPr lang="en-US" smtClean="0"/>
              <a:t>10/21/2024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6991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78370-C20F-E448-AA13-0BA032AD3566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8365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B59F7-D675-2B4B-9D88-CF74270EB087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3588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47325-9CD2-EB4C-BBD6-AE61D4D2527A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529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8B04F-440C-8D4C-90DB-4AC7843A8746}" type="datetime1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5454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16374-EE59-E745-A5E7-DFB446E293EB}" type="datetime1">
              <a:rPr lang="en-US" smtClean="0"/>
              <a:t>10/21/2024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13855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D7729-81FE-1548-AFB6-6082E836DE31}" type="datetime1">
              <a:rPr lang="en-US" smtClean="0"/>
              <a:t>10/21/2024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0574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ED727-0A96-3644-A7C7-57D8F0716FC7}" type="datetime1">
              <a:rPr lang="en-US" smtClean="0"/>
              <a:t>10/21/2024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5740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943E6-8614-F04B-9DE9-5B8303E42AD1}" type="datetime1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37729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65F94-83B0-C74B-AF19-3157AFD0F2C7}" type="datetime1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369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896B29-5ACF-4449-AC21-3F57A5EE8579}" type="datetime1">
              <a:rPr lang="en-US" altLang="zh-CN" smtClean="0"/>
              <a:t>10/21/2024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9060467"/>
      </p:ext>
    </p:extLst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C9013-C202-514F-BEE0-5F8B72362BD5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7031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E89B-2501-844B-9EDB-27BD7265FCE6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8492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08A01-011B-0442-9A27-6233239C58BC}" type="datetime1">
              <a:rPr lang="en-US" smtClean="0"/>
              <a:t>10/21/2024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20063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3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3860800" y="1447800"/>
            <a:ext cx="8026400" cy="2209800"/>
          </a:xfrm>
        </p:spPr>
        <p:txBody>
          <a:bodyPr/>
          <a:lstStyle>
            <a:lvl1pPr algn="r">
              <a:defRPr sz="420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6404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3759200" y="4114800"/>
            <a:ext cx="80264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600"/>
            </a:lvl1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869314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5"/>
          <p:cNvSpPr>
            <a:spLocks noChangeArrowheads="1"/>
          </p:cNvSpPr>
          <p:nvPr/>
        </p:nvSpPr>
        <p:spPr bwMode="hidden">
          <a:xfrm>
            <a:off x="0" y="0"/>
            <a:ext cx="4673600" cy="685800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en-US" sz="2400" i="0"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11379200" cy="762000"/>
          </a:xfrm>
        </p:spPr>
        <p:txBody>
          <a:bodyPr/>
          <a:lstStyle>
            <a:lvl1pPr>
              <a:defRPr>
                <a:latin typeface="+mj-lt"/>
                <a:cs typeface="Arial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 sz="2000">
                <a:latin typeface="+mn-lt"/>
                <a:cs typeface="Arial"/>
              </a:defRPr>
            </a:lvl3pPr>
            <a:lvl4pPr>
              <a:defRPr sz="2000">
                <a:latin typeface="+mn-lt"/>
                <a:cs typeface="Arial"/>
              </a:defRPr>
            </a:lvl4pPr>
            <a:lvl5pPr>
              <a:defRPr sz="2000">
                <a:latin typeface="+mn-lt"/>
                <a:cs typeface="Arial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6A7B63-2C51-334A-85CB-2D730CE65D55}" type="datetime1">
              <a:rPr lang="en-US" altLang="zh-CN" smtClean="0"/>
              <a:t>10/21/2024</a:t>
            </a:fld>
            <a:endParaRPr lang="zh-CN" altLang="en-US"/>
          </a:p>
        </p:txBody>
      </p:sp>
      <p:grpSp>
        <p:nvGrpSpPr>
          <p:cNvPr id="11" name="Group 41"/>
          <p:cNvGrpSpPr>
            <a:grpSpLocks/>
          </p:cNvGrpSpPr>
          <p:nvPr/>
        </p:nvGrpSpPr>
        <p:grpSpPr bwMode="auto">
          <a:xfrm>
            <a:off x="0" y="6477000"/>
            <a:ext cx="12192000" cy="381000"/>
            <a:chOff x="0" y="2880"/>
            <a:chExt cx="5760" cy="344"/>
          </a:xfrm>
        </p:grpSpPr>
        <p:sp>
          <p:nvSpPr>
            <p:cNvPr id="12" name="Rectangle 32"/>
            <p:cNvSpPr>
              <a:spLocks noChangeArrowheads="1"/>
            </p:cNvSpPr>
            <p:nvPr/>
          </p:nvSpPr>
          <p:spPr bwMode="auto">
            <a:xfrm rot="10800000">
              <a:off x="5580" y="2889"/>
              <a:ext cx="180" cy="335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rot="10800000" wrap="none" anchor="ctr"/>
            <a:lstStyle/>
            <a:p>
              <a:pPr algn="ctr" eaLnBrk="1" hangingPunct="1">
                <a:defRPr/>
              </a:pPr>
              <a:endParaRPr lang="en-US" sz="2400" i="0">
                <a:latin typeface="Times New Roman" pitchFamily="18" charset="0"/>
                <a:ea typeface="+mn-ea"/>
                <a:cs typeface="+mn-cs"/>
              </a:endParaRPr>
            </a:p>
          </p:txBody>
        </p:sp>
        <p:sp>
          <p:nvSpPr>
            <p:cNvPr id="13" name="Rectangle 33"/>
            <p:cNvSpPr>
              <a:spLocks noChangeArrowheads="1"/>
            </p:cNvSpPr>
            <p:nvPr/>
          </p:nvSpPr>
          <p:spPr bwMode="auto">
            <a:xfrm rot="10800000">
              <a:off x="0" y="3072"/>
              <a:ext cx="5500" cy="14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  <a:cs typeface="+mn-cs"/>
              </a:endParaRPr>
            </a:p>
          </p:txBody>
        </p:sp>
        <p:sp>
          <p:nvSpPr>
            <p:cNvPr id="14" name="Rectangle 34"/>
            <p:cNvSpPr>
              <a:spLocks noChangeArrowheads="1"/>
            </p:cNvSpPr>
            <p:nvPr/>
          </p:nvSpPr>
          <p:spPr bwMode="auto">
            <a:xfrm rot="10800000">
              <a:off x="5414" y="3049"/>
              <a:ext cx="87" cy="89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hlink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5" name="Rectangle 35"/>
            <p:cNvSpPr>
              <a:spLocks noChangeArrowheads="1"/>
            </p:cNvSpPr>
            <p:nvPr/>
          </p:nvSpPr>
          <p:spPr bwMode="auto">
            <a:xfrm rot="10800000">
              <a:off x="5327" y="3137"/>
              <a:ext cx="88" cy="86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hlink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6" name="Rectangle 36"/>
            <p:cNvSpPr>
              <a:spLocks noChangeArrowheads="1"/>
            </p:cNvSpPr>
            <p:nvPr/>
          </p:nvSpPr>
          <p:spPr bwMode="auto">
            <a:xfrm rot="10800000">
              <a:off x="5327" y="3049"/>
              <a:ext cx="88" cy="89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accent2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7" name="Rectangle 37"/>
            <p:cNvSpPr>
              <a:spLocks noChangeArrowheads="1"/>
            </p:cNvSpPr>
            <p:nvPr/>
          </p:nvSpPr>
          <p:spPr bwMode="auto">
            <a:xfrm rot="10800000">
              <a:off x="5501" y="2963"/>
              <a:ext cx="86" cy="87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hlink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8" name="Rectangle 38"/>
            <p:cNvSpPr>
              <a:spLocks noChangeArrowheads="1"/>
            </p:cNvSpPr>
            <p:nvPr/>
          </p:nvSpPr>
          <p:spPr bwMode="auto">
            <a:xfrm rot="10800000">
              <a:off x="5587" y="3051"/>
              <a:ext cx="89" cy="86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  <a:cs typeface="+mn-cs"/>
              </a:endParaRPr>
            </a:p>
          </p:txBody>
        </p:sp>
        <p:sp>
          <p:nvSpPr>
            <p:cNvPr id="19" name="Rectangle 39"/>
            <p:cNvSpPr>
              <a:spLocks noChangeArrowheads="1"/>
            </p:cNvSpPr>
            <p:nvPr/>
          </p:nvSpPr>
          <p:spPr bwMode="auto">
            <a:xfrm rot="10800000">
              <a:off x="5414" y="2965"/>
              <a:ext cx="87" cy="87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accent2"/>
                </a:solidFill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20" name="Rectangle 40"/>
            <p:cNvSpPr>
              <a:spLocks noChangeArrowheads="1"/>
            </p:cNvSpPr>
            <p:nvPr/>
          </p:nvSpPr>
          <p:spPr bwMode="auto">
            <a:xfrm rot="10800000">
              <a:off x="5501" y="2880"/>
              <a:ext cx="86" cy="86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accent2"/>
                </a:solidFill>
                <a:latin typeface="Arial" charset="0"/>
                <a:ea typeface="+mn-ea"/>
                <a:cs typeface="+mn-cs"/>
              </a:endParaRPr>
            </a:p>
          </p:txBody>
        </p:sp>
      </p:grp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8534400" y="6400800"/>
            <a:ext cx="2844800" cy="457200"/>
          </a:xfrm>
          <a:ln/>
        </p:spPr>
        <p:txBody>
          <a:bodyPr/>
          <a:lstStyle>
            <a:lvl1pPr>
              <a:defRPr sz="1200">
                <a:solidFill>
                  <a:schemeClr val="accent2">
                    <a:lumMod val="50000"/>
                  </a:schemeClr>
                </a:solidFill>
                <a:latin typeface="Arial"/>
                <a:cs typeface="Arial"/>
              </a:defRPr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429206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35A3702-7AF3-1944-A78D-07CDB5DBC52E}" type="datetime1">
              <a:rPr lang="en-US" altLang="zh-CN" smtClean="0"/>
              <a:t>10/21/2024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0721515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4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B64BB5-2CA7-6240-A357-014CC2DD19D5}" type="datetime1">
              <a:rPr lang="en-US" altLang="zh-CN" smtClean="0"/>
              <a:t>10/21/2024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6745903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304800"/>
            <a:ext cx="2743200" cy="55626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04800"/>
            <a:ext cx="8026400" cy="55626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12771EE-4167-154C-B525-764E4604F60C}" type="datetime1">
              <a:rPr lang="en-US" altLang="zh-CN" smtClean="0"/>
              <a:t>10/21/2024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9165632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10972800" cy="762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BC132ED-3468-DD49-8E24-2CD1E46FD58C}" type="datetime1">
              <a:rPr lang="en-US" altLang="zh-CN" smtClean="0"/>
              <a:t>10/21/2024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47259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10972800" cy="762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981200"/>
            <a:ext cx="5384800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4000500"/>
            <a:ext cx="5384800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737135B-3014-5444-AE5B-9A100BD60DA1}" type="datetime1">
              <a:rPr lang="en-US" altLang="zh-CN" smtClean="0"/>
              <a:t>10/21/2024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6154893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4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1E2F5B-40C3-2C49-AB00-5F6BD2636155}" type="datetime1">
              <a:rPr lang="en-US" altLang="zh-CN" smtClean="0"/>
              <a:t>10/21/2024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6129386"/>
      </p:ext>
    </p:extLst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0555061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DDB66-D798-294C-A6FD-E08EE1F25087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29447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0AA4-0651-E64B-B0D5-232CA31640BB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97807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FEAF-5B8C-8545-862D-D30D6DB390B7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6105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C3BAE-4EFB-1B4C-A72B-B00911FCFADE}" type="datetime1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86947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0C15-39B1-A440-BCAE-E0A0542D30EC}" type="datetime1">
              <a:rPr lang="en-US" smtClean="0"/>
              <a:t>10/21/2024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46609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3831-E9CF-8441-8AF5-9350425494FD}" type="datetime1">
              <a:rPr lang="en-US" smtClean="0"/>
              <a:t>10/21/2024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65917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09490-AC05-2545-A942-FCE4E7EC210A}" type="datetime1">
              <a:rPr lang="en-US" smtClean="0"/>
              <a:t>10/21/2024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94576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82B77-9AB8-7A4A-BEA4-1DC5DED230C6}" type="datetime1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11749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A104-70EE-1541-82D6-09793DAA1E3F}" type="datetime1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021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304800"/>
            <a:ext cx="2743200" cy="55626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04800"/>
            <a:ext cx="8026400" cy="55626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FE34E1-005D-664E-B3A9-F29C991ACAD7}" type="datetime1">
              <a:rPr lang="en-US" altLang="zh-CN" smtClean="0"/>
              <a:t>10/21/2024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707742"/>
      </p:ext>
    </p:extLst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F8DB-4218-5940-807B-070C6889C30E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63348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7E514-16F7-2348-A5EC-BCB0F685F9DB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38930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A8A6B-8848-614C-93CB-5058A23D9967}" type="datetime1">
              <a:rPr lang="en-US" smtClean="0"/>
              <a:t>10/21/2024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0191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448E2-A2F9-9045-8399-5B11564B0043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15708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FEA05-A614-9742-A5EE-38383B4E2B1F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95490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DFB50-F2B2-7A4E-99F3-88DE7F01CA7A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49126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CA111-0945-2A4B-B20A-1206A6C5FD62}" type="datetime1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37383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D8249-C96C-C64B-B967-1C705E800EB5}" type="datetime1">
              <a:rPr lang="en-US" smtClean="0"/>
              <a:t>10/21/2024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53076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EAF6A-CEDA-8442-9BFE-1D5059082CBD}" type="datetime1">
              <a:rPr lang="en-US" smtClean="0"/>
              <a:t>10/21/2024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0560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4415D-4480-5D4E-A7D8-5D8C2118657C}" type="datetime1">
              <a:rPr lang="en-US" smtClean="0"/>
              <a:t>10/21/2024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458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10972800" cy="762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9FE6FCD-07B5-8749-AE08-47CC6EE30201}" type="datetime1">
              <a:rPr lang="en-US" altLang="zh-CN" smtClean="0"/>
              <a:t>10/21/2024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3381914"/>
      </p:ext>
    </p:extLst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CAC96-E15F-284F-86D9-EA54DF7124F4}" type="datetime1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04714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E00AE-E5F6-1849-B8C1-460D68B308DE}" type="datetime1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68458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B545E-60CE-0144-89FC-5912C8FB8A25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38542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754DF-2125-0342-B62B-B5810C987C4D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43264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25732-7EA4-5D44-9804-1654F52ACA87}" type="datetime1">
              <a:rPr lang="en-US" smtClean="0"/>
              <a:t>10/21/2024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188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10972800" cy="762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981200"/>
            <a:ext cx="5384800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4000500"/>
            <a:ext cx="5384800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7B56345-FBAF-C849-9D29-DA20DA6D560D}" type="datetime1">
              <a:rPr lang="en-US" altLang="zh-CN" smtClean="0"/>
              <a:t>10/21/2024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5519859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434057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DF4F7-AC70-374E-A059-E0C403985EEF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019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6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52.xml"/><Relationship Id="rId2" Type="http://schemas.openxmlformats.org/officeDocument/2006/relationships/slideLayout" Target="../slideLayouts/slideLayout42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5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50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4.xml"/><Relationship Id="rId2" Type="http://schemas.openxmlformats.org/officeDocument/2006/relationships/slideLayout" Target="../slideLayouts/slideLayout54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5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62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5" name="Rectangle 45"/>
          <p:cNvSpPr>
            <a:spLocks noChangeArrowheads="1"/>
          </p:cNvSpPr>
          <p:nvPr/>
        </p:nvSpPr>
        <p:spPr bwMode="hidden">
          <a:xfrm>
            <a:off x="0" y="0"/>
            <a:ext cx="4673600" cy="685800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en-US" sz="2400" i="0">
              <a:latin typeface="Times New Roman" pitchFamily="18" charset="0"/>
              <a:ea typeface="+mn-ea"/>
            </a:endParaRPr>
          </a:p>
        </p:txBody>
      </p:sp>
      <p:sp>
        <p:nvSpPr>
          <p:cNvPr id="15362" name="Rectangle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 i="0">
                <a:latin typeface="Arial" charset="0"/>
                <a:ea typeface="+mn-ea"/>
                <a:cs typeface="+mn-cs"/>
              </a:defRPr>
            </a:lvl1pPr>
          </a:lstStyle>
          <a:p>
            <a:endParaRPr lang="zh-CN" altLang="en-US"/>
          </a:p>
        </p:txBody>
      </p:sp>
      <p:sp>
        <p:nvSpPr>
          <p:cNvPr id="1029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406400" y="228600"/>
            <a:ext cx="11379200" cy="762000"/>
          </a:xfrm>
          <a:prstGeom prst="rect">
            <a:avLst/>
          </a:prstGeom>
          <a:solidFill>
            <a:srgbClr val="5354F9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030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981200"/>
            <a:ext cx="10972800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15376" name="Rectangle 1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i="0">
                <a:latin typeface="Arial" charset="0"/>
                <a:ea typeface="+mn-ea"/>
                <a:cs typeface="+mn-cs"/>
              </a:defRPr>
            </a:lvl1pPr>
          </a:lstStyle>
          <a:p>
            <a:fld id="{FF2E6138-50C1-C64E-B776-0A2B93FA52A4}" type="datetime1">
              <a:rPr lang="en-US" altLang="zh-CN" smtClean="0"/>
              <a:t>10/21/2024</a:t>
            </a:fld>
            <a:endParaRPr lang="zh-CN" altLang="en-US"/>
          </a:p>
        </p:txBody>
      </p:sp>
      <p:grpSp>
        <p:nvGrpSpPr>
          <p:cNvPr id="1032" name="Group 41"/>
          <p:cNvGrpSpPr>
            <a:grpSpLocks/>
          </p:cNvGrpSpPr>
          <p:nvPr/>
        </p:nvGrpSpPr>
        <p:grpSpPr bwMode="auto">
          <a:xfrm>
            <a:off x="0" y="6477000"/>
            <a:ext cx="12192000" cy="381000"/>
            <a:chOff x="0" y="2880"/>
            <a:chExt cx="5760" cy="344"/>
          </a:xfrm>
        </p:grpSpPr>
        <p:sp>
          <p:nvSpPr>
            <p:cNvPr id="15392" name="Rectangle 32"/>
            <p:cNvSpPr>
              <a:spLocks noChangeArrowheads="1"/>
            </p:cNvSpPr>
            <p:nvPr/>
          </p:nvSpPr>
          <p:spPr bwMode="auto">
            <a:xfrm rot="10800000">
              <a:off x="5580" y="2889"/>
              <a:ext cx="180" cy="335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rot="10800000" wrap="none" anchor="ctr"/>
            <a:lstStyle/>
            <a:p>
              <a:pPr algn="ctr" eaLnBrk="1" hangingPunct="1">
                <a:defRPr/>
              </a:pPr>
              <a:endParaRPr lang="en-US" sz="2400" i="0">
                <a:latin typeface="Times New Roman" pitchFamily="18" charset="0"/>
                <a:ea typeface="+mn-ea"/>
              </a:endParaRPr>
            </a:p>
          </p:txBody>
        </p:sp>
        <p:sp>
          <p:nvSpPr>
            <p:cNvPr id="15393" name="Rectangle 33"/>
            <p:cNvSpPr>
              <a:spLocks noChangeArrowheads="1"/>
            </p:cNvSpPr>
            <p:nvPr/>
          </p:nvSpPr>
          <p:spPr bwMode="auto">
            <a:xfrm rot="10800000">
              <a:off x="0" y="3072"/>
              <a:ext cx="5500" cy="14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</a:endParaRPr>
            </a:p>
          </p:txBody>
        </p:sp>
        <p:sp>
          <p:nvSpPr>
            <p:cNvPr id="15394" name="Rectangle 34"/>
            <p:cNvSpPr>
              <a:spLocks noChangeArrowheads="1"/>
            </p:cNvSpPr>
            <p:nvPr/>
          </p:nvSpPr>
          <p:spPr bwMode="auto">
            <a:xfrm rot="10800000">
              <a:off x="5414" y="3049"/>
              <a:ext cx="87" cy="89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hlink"/>
                </a:solidFill>
                <a:ea typeface="+mn-ea"/>
              </a:endParaRPr>
            </a:p>
          </p:txBody>
        </p:sp>
        <p:sp>
          <p:nvSpPr>
            <p:cNvPr id="15395" name="Rectangle 35"/>
            <p:cNvSpPr>
              <a:spLocks noChangeArrowheads="1"/>
            </p:cNvSpPr>
            <p:nvPr/>
          </p:nvSpPr>
          <p:spPr bwMode="auto">
            <a:xfrm rot="10800000">
              <a:off x="5327" y="3137"/>
              <a:ext cx="88" cy="86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hlink"/>
                </a:solidFill>
                <a:ea typeface="+mn-ea"/>
              </a:endParaRPr>
            </a:p>
          </p:txBody>
        </p:sp>
        <p:sp>
          <p:nvSpPr>
            <p:cNvPr id="15396" name="Rectangle 36"/>
            <p:cNvSpPr>
              <a:spLocks noChangeArrowheads="1"/>
            </p:cNvSpPr>
            <p:nvPr/>
          </p:nvSpPr>
          <p:spPr bwMode="auto">
            <a:xfrm rot="10800000">
              <a:off x="5327" y="3049"/>
              <a:ext cx="88" cy="89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accent2"/>
                </a:solidFill>
                <a:ea typeface="+mn-ea"/>
              </a:endParaRPr>
            </a:p>
          </p:txBody>
        </p:sp>
        <p:sp>
          <p:nvSpPr>
            <p:cNvPr id="15397" name="Rectangle 37"/>
            <p:cNvSpPr>
              <a:spLocks noChangeArrowheads="1"/>
            </p:cNvSpPr>
            <p:nvPr/>
          </p:nvSpPr>
          <p:spPr bwMode="auto">
            <a:xfrm rot="10800000">
              <a:off x="5501" y="2963"/>
              <a:ext cx="86" cy="87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hlink"/>
                </a:solidFill>
                <a:ea typeface="+mn-ea"/>
              </a:endParaRPr>
            </a:p>
          </p:txBody>
        </p:sp>
        <p:sp>
          <p:nvSpPr>
            <p:cNvPr id="15398" name="Rectangle 38"/>
            <p:cNvSpPr>
              <a:spLocks noChangeArrowheads="1"/>
            </p:cNvSpPr>
            <p:nvPr/>
          </p:nvSpPr>
          <p:spPr bwMode="auto">
            <a:xfrm rot="10800000">
              <a:off x="5587" y="3051"/>
              <a:ext cx="89" cy="86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</a:endParaRPr>
            </a:p>
          </p:txBody>
        </p:sp>
        <p:sp>
          <p:nvSpPr>
            <p:cNvPr id="15399" name="Rectangle 39"/>
            <p:cNvSpPr>
              <a:spLocks noChangeArrowheads="1"/>
            </p:cNvSpPr>
            <p:nvPr/>
          </p:nvSpPr>
          <p:spPr bwMode="auto">
            <a:xfrm rot="10800000">
              <a:off x="5414" y="2965"/>
              <a:ext cx="87" cy="87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accent2"/>
                </a:solidFill>
                <a:ea typeface="+mn-ea"/>
              </a:endParaRPr>
            </a:p>
          </p:txBody>
        </p:sp>
        <p:sp>
          <p:nvSpPr>
            <p:cNvPr id="15400" name="Rectangle 40"/>
            <p:cNvSpPr>
              <a:spLocks noChangeArrowheads="1"/>
            </p:cNvSpPr>
            <p:nvPr/>
          </p:nvSpPr>
          <p:spPr bwMode="auto">
            <a:xfrm rot="10800000">
              <a:off x="5501" y="2880"/>
              <a:ext cx="86" cy="86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1800" i="0">
                <a:solidFill>
                  <a:schemeClr val="accent2"/>
                </a:solidFill>
                <a:ea typeface="+mn-ea"/>
              </a:endParaRPr>
            </a:p>
          </p:txBody>
        </p:sp>
      </p:grpSp>
      <p:sp>
        <p:nvSpPr>
          <p:cNvPr id="15363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32800" y="6400800"/>
            <a:ext cx="2844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i="0">
                <a:latin typeface="Arial"/>
                <a:cs typeface="Arial"/>
              </a:defRPr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5360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transition spd="med"/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+mj-lt"/>
          <a:ea typeface="ＭＳ Ｐゴシック" pitchFamily="-112" charset="-128"/>
          <a:cs typeface="Helvetica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00CC"/>
        </a:buClr>
        <a:buSzPct val="85000"/>
        <a:buFont typeface="Wingdings" charset="2"/>
        <a:buChar char="q"/>
        <a:defRPr sz="2400">
          <a:solidFill>
            <a:srgbClr val="0000DA"/>
          </a:solidFill>
          <a:latin typeface="+mn-lt"/>
          <a:ea typeface="ＭＳ Ｐゴシック" pitchFamily="-112" charset="-128"/>
          <a:cs typeface="Arial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50000"/>
          </a:schemeClr>
        </a:buClr>
        <a:buSzPct val="85000"/>
        <a:buFont typeface="Wingdings" charset="2"/>
        <a:buChar char="Ø"/>
        <a:defRPr sz="2200">
          <a:solidFill>
            <a:schemeClr val="tx1"/>
          </a:solidFill>
          <a:latin typeface="+mn-lt"/>
          <a:ea typeface="ＭＳ Ｐゴシック" pitchFamily="-112" charset="-128"/>
          <a:cs typeface="Arial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50000"/>
          </a:schemeClr>
        </a:buClr>
        <a:buSzPct val="70000"/>
        <a:buFont typeface="Wingdings" pitchFamily="-107" charset="2"/>
        <a:buChar char="v"/>
        <a:defRPr sz="2200">
          <a:solidFill>
            <a:schemeClr val="tx1"/>
          </a:solidFill>
          <a:latin typeface="+mn-lt"/>
          <a:ea typeface="ＭＳ Ｐゴシック" pitchFamily="-112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50000"/>
          </a:schemeClr>
        </a:buClr>
        <a:buSzPct val="90000"/>
        <a:buFont typeface="Wingdings" pitchFamily="-107" charset="2"/>
        <a:buChar char="q"/>
        <a:defRPr sz="2000">
          <a:solidFill>
            <a:schemeClr val="tx1"/>
          </a:solidFill>
          <a:latin typeface="+mn-lt"/>
          <a:ea typeface="ＭＳ Ｐゴシック" pitchFamily="-112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-107" charset="2"/>
        <a:buChar char="Ø"/>
        <a:defRPr sz="2000">
          <a:solidFill>
            <a:schemeClr val="tx1"/>
          </a:solidFill>
          <a:latin typeface="+mn-lt"/>
          <a:ea typeface="ＭＳ Ｐゴシック" pitchFamily="-112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2CF8F-DFCA-9249-9B0C-7BF62F6AB910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930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DBDEEA-6251-7944-987D-E15CD79683DE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477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5" name="Rectangle 45"/>
          <p:cNvSpPr>
            <a:spLocks noChangeArrowheads="1"/>
          </p:cNvSpPr>
          <p:nvPr/>
        </p:nvSpPr>
        <p:spPr bwMode="hidden">
          <a:xfrm>
            <a:off x="0" y="0"/>
            <a:ext cx="4673600" cy="685800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en-US" sz="2400" i="0">
              <a:latin typeface="Times New Roman" pitchFamily="18" charset="0"/>
              <a:ea typeface="+mn-ea"/>
            </a:endParaRPr>
          </a:p>
        </p:txBody>
      </p:sp>
      <p:sp>
        <p:nvSpPr>
          <p:cNvPr id="15362" name="Rectangle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 i="0">
                <a:latin typeface="Arial" charset="0"/>
                <a:ea typeface="+mn-ea"/>
                <a:cs typeface="+mn-cs"/>
              </a:defRPr>
            </a:lvl1pPr>
          </a:lstStyle>
          <a:p>
            <a:endParaRPr lang="zh-CN" altLang="en-US"/>
          </a:p>
        </p:txBody>
      </p:sp>
      <p:sp>
        <p:nvSpPr>
          <p:cNvPr id="1029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406400" y="228600"/>
            <a:ext cx="11379200" cy="762000"/>
          </a:xfrm>
          <a:prstGeom prst="rect">
            <a:avLst/>
          </a:prstGeom>
          <a:solidFill>
            <a:srgbClr val="5354F9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030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981200"/>
            <a:ext cx="10972800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15376" name="Rectangle 1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i="0">
                <a:latin typeface="Arial" charset="0"/>
                <a:ea typeface="+mn-ea"/>
                <a:cs typeface="+mn-cs"/>
              </a:defRPr>
            </a:lvl1pPr>
          </a:lstStyle>
          <a:p>
            <a:fld id="{366E3027-ECD4-0841-B6C6-941CF82F0CF6}" type="datetime1">
              <a:rPr lang="en-US" altLang="zh-CN" smtClean="0"/>
              <a:t>10/21/2024</a:t>
            </a:fld>
            <a:endParaRPr lang="zh-CN" altLang="en-US"/>
          </a:p>
        </p:txBody>
      </p:sp>
      <p:grpSp>
        <p:nvGrpSpPr>
          <p:cNvPr id="1032" name="Group 41"/>
          <p:cNvGrpSpPr>
            <a:grpSpLocks/>
          </p:cNvGrpSpPr>
          <p:nvPr/>
        </p:nvGrpSpPr>
        <p:grpSpPr bwMode="auto">
          <a:xfrm>
            <a:off x="0" y="6477000"/>
            <a:ext cx="12192000" cy="381000"/>
            <a:chOff x="0" y="2880"/>
            <a:chExt cx="5760" cy="344"/>
          </a:xfrm>
        </p:grpSpPr>
        <p:sp>
          <p:nvSpPr>
            <p:cNvPr id="15392" name="Rectangle 32"/>
            <p:cNvSpPr>
              <a:spLocks noChangeArrowheads="1"/>
            </p:cNvSpPr>
            <p:nvPr/>
          </p:nvSpPr>
          <p:spPr bwMode="auto">
            <a:xfrm rot="10800000">
              <a:off x="5580" y="2889"/>
              <a:ext cx="180" cy="335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rot="10800000" wrap="none" anchor="ctr"/>
            <a:lstStyle/>
            <a:p>
              <a:pPr algn="ctr" eaLnBrk="1" hangingPunct="1">
                <a:defRPr/>
              </a:pPr>
              <a:endParaRPr lang="en-US" sz="2400" i="0">
                <a:latin typeface="Times New Roman" pitchFamily="18" charset="0"/>
                <a:ea typeface="+mn-ea"/>
              </a:endParaRPr>
            </a:p>
          </p:txBody>
        </p:sp>
        <p:sp>
          <p:nvSpPr>
            <p:cNvPr id="15393" name="Rectangle 33"/>
            <p:cNvSpPr>
              <a:spLocks noChangeArrowheads="1"/>
            </p:cNvSpPr>
            <p:nvPr/>
          </p:nvSpPr>
          <p:spPr bwMode="auto">
            <a:xfrm rot="10800000">
              <a:off x="0" y="3072"/>
              <a:ext cx="5500" cy="14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</a:endParaRPr>
            </a:p>
          </p:txBody>
        </p:sp>
        <p:sp>
          <p:nvSpPr>
            <p:cNvPr id="15394" name="Rectangle 34"/>
            <p:cNvSpPr>
              <a:spLocks noChangeArrowheads="1"/>
            </p:cNvSpPr>
            <p:nvPr/>
          </p:nvSpPr>
          <p:spPr bwMode="auto">
            <a:xfrm rot="10800000">
              <a:off x="5414" y="3049"/>
              <a:ext cx="87" cy="89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hlink"/>
                </a:solidFill>
                <a:ea typeface="+mn-ea"/>
              </a:endParaRPr>
            </a:p>
          </p:txBody>
        </p:sp>
        <p:sp>
          <p:nvSpPr>
            <p:cNvPr id="15395" name="Rectangle 35"/>
            <p:cNvSpPr>
              <a:spLocks noChangeArrowheads="1"/>
            </p:cNvSpPr>
            <p:nvPr/>
          </p:nvSpPr>
          <p:spPr bwMode="auto">
            <a:xfrm rot="10800000">
              <a:off x="5327" y="3137"/>
              <a:ext cx="88" cy="86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hlink"/>
                </a:solidFill>
                <a:ea typeface="+mn-ea"/>
              </a:endParaRPr>
            </a:p>
          </p:txBody>
        </p:sp>
        <p:sp>
          <p:nvSpPr>
            <p:cNvPr id="15396" name="Rectangle 36"/>
            <p:cNvSpPr>
              <a:spLocks noChangeArrowheads="1"/>
            </p:cNvSpPr>
            <p:nvPr/>
          </p:nvSpPr>
          <p:spPr bwMode="auto">
            <a:xfrm rot="10800000">
              <a:off x="5327" y="3049"/>
              <a:ext cx="88" cy="89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accent2"/>
                </a:solidFill>
                <a:ea typeface="+mn-ea"/>
              </a:endParaRPr>
            </a:p>
          </p:txBody>
        </p:sp>
        <p:sp>
          <p:nvSpPr>
            <p:cNvPr id="15397" name="Rectangle 37"/>
            <p:cNvSpPr>
              <a:spLocks noChangeArrowheads="1"/>
            </p:cNvSpPr>
            <p:nvPr/>
          </p:nvSpPr>
          <p:spPr bwMode="auto">
            <a:xfrm rot="10800000">
              <a:off x="5501" y="2963"/>
              <a:ext cx="86" cy="87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hlink"/>
                </a:solidFill>
                <a:ea typeface="+mn-ea"/>
              </a:endParaRPr>
            </a:p>
          </p:txBody>
        </p:sp>
        <p:sp>
          <p:nvSpPr>
            <p:cNvPr id="15398" name="Rectangle 38"/>
            <p:cNvSpPr>
              <a:spLocks noChangeArrowheads="1"/>
            </p:cNvSpPr>
            <p:nvPr/>
          </p:nvSpPr>
          <p:spPr bwMode="auto">
            <a:xfrm rot="10800000">
              <a:off x="5587" y="3051"/>
              <a:ext cx="89" cy="86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sz="2400" i="0">
                <a:latin typeface="Times New Roman" pitchFamily="18" charset="0"/>
                <a:ea typeface="+mn-ea"/>
              </a:endParaRPr>
            </a:p>
          </p:txBody>
        </p:sp>
        <p:sp>
          <p:nvSpPr>
            <p:cNvPr id="15399" name="Rectangle 39"/>
            <p:cNvSpPr>
              <a:spLocks noChangeArrowheads="1"/>
            </p:cNvSpPr>
            <p:nvPr/>
          </p:nvSpPr>
          <p:spPr bwMode="auto">
            <a:xfrm rot="10800000">
              <a:off x="5414" y="2965"/>
              <a:ext cx="87" cy="87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accent2"/>
                </a:solidFill>
                <a:ea typeface="+mn-ea"/>
              </a:endParaRPr>
            </a:p>
          </p:txBody>
        </p:sp>
        <p:sp>
          <p:nvSpPr>
            <p:cNvPr id="15400" name="Rectangle 40"/>
            <p:cNvSpPr>
              <a:spLocks noChangeArrowheads="1"/>
            </p:cNvSpPr>
            <p:nvPr/>
          </p:nvSpPr>
          <p:spPr bwMode="auto">
            <a:xfrm rot="10800000">
              <a:off x="5501" y="2880"/>
              <a:ext cx="86" cy="86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rot="10800000"/>
            <a:lstStyle/>
            <a:p>
              <a:pPr eaLnBrk="1" hangingPunct="1">
                <a:defRPr/>
              </a:pPr>
              <a:endParaRPr lang="en-US" i="0">
                <a:solidFill>
                  <a:schemeClr val="accent2"/>
                </a:solidFill>
                <a:ea typeface="+mn-ea"/>
              </a:endParaRPr>
            </a:p>
          </p:txBody>
        </p:sp>
      </p:grpSp>
      <p:sp>
        <p:nvSpPr>
          <p:cNvPr id="15363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32800" y="6400800"/>
            <a:ext cx="2844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i="0">
                <a:latin typeface="Arial"/>
                <a:cs typeface="Arial"/>
              </a:defRPr>
            </a:lvl1pPr>
          </a:lstStyle>
          <a:p>
            <a:fld id="{B2B05758-BB4F-4559-81AD-225F352C85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736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</p:sldLayoutIdLst>
  <p:transition spd="med"/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+mj-lt"/>
          <a:ea typeface="ＭＳ Ｐゴシック" pitchFamily="-112" charset="-128"/>
          <a:cs typeface="Helvetica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  <a:ea typeface="ＭＳ Ｐゴシック" pitchFamily="-112" charset="-128"/>
          <a:cs typeface="ＭＳ Ｐゴシック" pitchFamily="-112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Times New Roman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00CC"/>
        </a:buClr>
        <a:buSzPct val="85000"/>
        <a:buFont typeface="Wingdings" charset="2"/>
        <a:buChar char="q"/>
        <a:defRPr sz="2400">
          <a:solidFill>
            <a:srgbClr val="0000DA"/>
          </a:solidFill>
          <a:latin typeface="+mn-lt"/>
          <a:ea typeface="ＭＳ Ｐゴシック" pitchFamily="-112" charset="-128"/>
          <a:cs typeface="Arial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50000"/>
          </a:schemeClr>
        </a:buClr>
        <a:buSzPct val="85000"/>
        <a:buFont typeface="Wingdings" charset="2"/>
        <a:buChar char="Ø"/>
        <a:defRPr sz="2200">
          <a:solidFill>
            <a:schemeClr val="tx1"/>
          </a:solidFill>
          <a:latin typeface="+mn-lt"/>
          <a:ea typeface="ＭＳ Ｐゴシック" pitchFamily="-112" charset="-128"/>
          <a:cs typeface="Arial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50000"/>
          </a:schemeClr>
        </a:buClr>
        <a:buSzPct val="70000"/>
        <a:buFont typeface="Wingdings" pitchFamily="-107" charset="2"/>
        <a:buChar char="v"/>
        <a:defRPr sz="2200">
          <a:solidFill>
            <a:schemeClr val="tx1"/>
          </a:solidFill>
          <a:latin typeface="+mn-lt"/>
          <a:ea typeface="ＭＳ Ｐゴシック" pitchFamily="-112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50000"/>
          </a:schemeClr>
        </a:buClr>
        <a:buSzPct val="90000"/>
        <a:buFont typeface="Wingdings" pitchFamily="-107" charset="2"/>
        <a:buChar char="q"/>
        <a:defRPr sz="2000">
          <a:solidFill>
            <a:schemeClr val="tx1"/>
          </a:solidFill>
          <a:latin typeface="+mn-lt"/>
          <a:ea typeface="ＭＳ Ｐゴシック" pitchFamily="-112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-107" charset="2"/>
        <a:buChar char="Ø"/>
        <a:defRPr sz="2000">
          <a:solidFill>
            <a:schemeClr val="tx1"/>
          </a:solidFill>
          <a:latin typeface="+mn-lt"/>
          <a:ea typeface="ＭＳ Ｐゴシック" pitchFamily="-112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2A7E54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7A828B-3BE4-134D-A0FD-70C1FFA52D6C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BD1B1-730D-F943-A414-742CB33A94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9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C1897-9835-3945-B8AE-F35860980353}" type="datetime1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BCB7E-911E-C847-9261-46C1E20B5E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006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1.wmf"/><Relationship Id="rId18" Type="http://schemas.openxmlformats.org/officeDocument/2006/relationships/oleObject" Target="../embeddings/oleObject27.bin"/><Relationship Id="rId26" Type="http://schemas.openxmlformats.org/officeDocument/2006/relationships/image" Target="../media/image57.wmf"/><Relationship Id="rId39" Type="http://schemas.openxmlformats.org/officeDocument/2006/relationships/oleObject" Target="../embeddings/oleObject38.bin"/><Relationship Id="rId21" Type="http://schemas.openxmlformats.org/officeDocument/2006/relationships/image" Target="../media/image55.wmf"/><Relationship Id="rId34" Type="http://schemas.openxmlformats.org/officeDocument/2006/relationships/image" Target="../media/image61.wmf"/><Relationship Id="rId42" Type="http://schemas.openxmlformats.org/officeDocument/2006/relationships/image" Target="../media/image65.wmf"/><Relationship Id="rId47" Type="http://schemas.openxmlformats.org/officeDocument/2006/relationships/oleObject" Target="../embeddings/oleObject44.bin"/><Relationship Id="rId50" Type="http://schemas.openxmlformats.org/officeDocument/2006/relationships/image" Target="../media/image45.wmf"/><Relationship Id="rId7" Type="http://schemas.openxmlformats.org/officeDocument/2006/relationships/image" Target="../media/image48.wmf"/><Relationship Id="rId2" Type="http://schemas.openxmlformats.org/officeDocument/2006/relationships/slideLayout" Target="../slideLayouts/slideLayout34.xml"/><Relationship Id="rId16" Type="http://schemas.openxmlformats.org/officeDocument/2006/relationships/oleObject" Target="../embeddings/oleObject26.bin"/><Relationship Id="rId29" Type="http://schemas.openxmlformats.org/officeDocument/2006/relationships/oleObject" Target="../embeddings/oleObject33.bin"/><Relationship Id="rId11" Type="http://schemas.openxmlformats.org/officeDocument/2006/relationships/image" Target="../media/image50.wmf"/><Relationship Id="rId24" Type="http://schemas.openxmlformats.org/officeDocument/2006/relationships/image" Target="../media/image56.wmf"/><Relationship Id="rId32" Type="http://schemas.openxmlformats.org/officeDocument/2006/relationships/image" Target="../media/image60.wmf"/><Relationship Id="rId37" Type="http://schemas.openxmlformats.org/officeDocument/2006/relationships/oleObject" Target="../embeddings/oleObject37.bin"/><Relationship Id="rId40" Type="http://schemas.openxmlformats.org/officeDocument/2006/relationships/image" Target="../media/image64.wmf"/><Relationship Id="rId45" Type="http://schemas.openxmlformats.org/officeDocument/2006/relationships/oleObject" Target="../embeddings/oleObject42.bin"/><Relationship Id="rId5" Type="http://schemas.openxmlformats.org/officeDocument/2006/relationships/image" Target="../media/image47.wmf"/><Relationship Id="rId15" Type="http://schemas.openxmlformats.org/officeDocument/2006/relationships/image" Target="../media/image52.wmf"/><Relationship Id="rId23" Type="http://schemas.openxmlformats.org/officeDocument/2006/relationships/oleObject" Target="../embeddings/oleObject30.bin"/><Relationship Id="rId28" Type="http://schemas.openxmlformats.org/officeDocument/2006/relationships/image" Target="../media/image58.wmf"/><Relationship Id="rId36" Type="http://schemas.openxmlformats.org/officeDocument/2006/relationships/image" Target="../media/image62.wmf"/><Relationship Id="rId49" Type="http://schemas.openxmlformats.org/officeDocument/2006/relationships/oleObject" Target="../embeddings/oleObject45.bin"/><Relationship Id="rId10" Type="http://schemas.openxmlformats.org/officeDocument/2006/relationships/oleObject" Target="../embeddings/oleObject23.bin"/><Relationship Id="rId19" Type="http://schemas.openxmlformats.org/officeDocument/2006/relationships/image" Target="../media/image54.wmf"/><Relationship Id="rId31" Type="http://schemas.openxmlformats.org/officeDocument/2006/relationships/oleObject" Target="../embeddings/oleObject34.bin"/><Relationship Id="rId44" Type="http://schemas.openxmlformats.org/officeDocument/2006/relationships/oleObject" Target="../embeddings/oleObject41.bin"/><Relationship Id="rId4" Type="http://schemas.openxmlformats.org/officeDocument/2006/relationships/oleObject" Target="../embeddings/oleObject20.bin"/><Relationship Id="rId9" Type="http://schemas.openxmlformats.org/officeDocument/2006/relationships/image" Target="../media/image49.wmf"/><Relationship Id="rId14" Type="http://schemas.openxmlformats.org/officeDocument/2006/relationships/oleObject" Target="../embeddings/oleObject25.bin"/><Relationship Id="rId22" Type="http://schemas.openxmlformats.org/officeDocument/2006/relationships/oleObject" Target="../embeddings/oleObject29.bin"/><Relationship Id="rId27" Type="http://schemas.openxmlformats.org/officeDocument/2006/relationships/oleObject" Target="../embeddings/oleObject32.bin"/><Relationship Id="rId30" Type="http://schemas.openxmlformats.org/officeDocument/2006/relationships/image" Target="../media/image59.wmf"/><Relationship Id="rId35" Type="http://schemas.openxmlformats.org/officeDocument/2006/relationships/oleObject" Target="../embeddings/oleObject36.bin"/><Relationship Id="rId43" Type="http://schemas.openxmlformats.org/officeDocument/2006/relationships/oleObject" Target="../embeddings/oleObject40.bin"/><Relationship Id="rId48" Type="http://schemas.openxmlformats.org/officeDocument/2006/relationships/image" Target="../media/image66.wmf"/><Relationship Id="rId8" Type="http://schemas.openxmlformats.org/officeDocument/2006/relationships/oleObject" Target="../embeddings/oleObject22.bin"/><Relationship Id="rId51" Type="http://schemas.openxmlformats.org/officeDocument/2006/relationships/oleObject" Target="../embeddings/oleObject46.bin"/><Relationship Id="rId3" Type="http://schemas.openxmlformats.org/officeDocument/2006/relationships/notesSlide" Target="../notesSlides/notesSlide8.xml"/><Relationship Id="rId12" Type="http://schemas.openxmlformats.org/officeDocument/2006/relationships/oleObject" Target="../embeddings/oleObject24.bin"/><Relationship Id="rId17" Type="http://schemas.openxmlformats.org/officeDocument/2006/relationships/image" Target="../media/image53.wmf"/><Relationship Id="rId25" Type="http://schemas.openxmlformats.org/officeDocument/2006/relationships/oleObject" Target="../embeddings/oleObject31.bin"/><Relationship Id="rId33" Type="http://schemas.openxmlformats.org/officeDocument/2006/relationships/oleObject" Target="../embeddings/oleObject35.bin"/><Relationship Id="rId38" Type="http://schemas.openxmlformats.org/officeDocument/2006/relationships/image" Target="../media/image63.wmf"/><Relationship Id="rId46" Type="http://schemas.openxmlformats.org/officeDocument/2006/relationships/oleObject" Target="../embeddings/oleObject43.bin"/><Relationship Id="rId20" Type="http://schemas.openxmlformats.org/officeDocument/2006/relationships/oleObject" Target="../embeddings/oleObject28.bin"/><Relationship Id="rId41" Type="http://schemas.openxmlformats.org/officeDocument/2006/relationships/oleObject" Target="../embeddings/oleObject39.bin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21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4" Type="http://schemas.openxmlformats.org/officeDocument/2006/relationships/image" Target="../media/image6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72.wmf"/><Relationship Id="rId2" Type="http://schemas.openxmlformats.org/officeDocument/2006/relationships/slideLayout" Target="../slideLayouts/slideLayout34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48.bin"/><Relationship Id="rId5" Type="http://schemas.openxmlformats.org/officeDocument/2006/relationships/image" Target="../media/image71.wmf"/><Relationship Id="rId4" Type="http://schemas.openxmlformats.org/officeDocument/2006/relationships/oleObject" Target="../embeddings/oleObject47.bin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1.bin"/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74.wmf"/><Relationship Id="rId2" Type="http://schemas.openxmlformats.org/officeDocument/2006/relationships/slideLayout" Target="../slideLayouts/slideLayout34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50.bin"/><Relationship Id="rId5" Type="http://schemas.openxmlformats.org/officeDocument/2006/relationships/image" Target="../media/image73.wmf"/><Relationship Id="rId4" Type="http://schemas.openxmlformats.org/officeDocument/2006/relationships/oleObject" Target="../embeddings/oleObject49.bin"/><Relationship Id="rId9" Type="http://schemas.openxmlformats.org/officeDocument/2006/relationships/image" Target="../media/image75.w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4.bin"/><Relationship Id="rId13" Type="http://schemas.openxmlformats.org/officeDocument/2006/relationships/image" Target="../media/image80.wmf"/><Relationship Id="rId18" Type="http://schemas.openxmlformats.org/officeDocument/2006/relationships/oleObject" Target="../embeddings/oleObject59.bin"/><Relationship Id="rId3" Type="http://schemas.openxmlformats.org/officeDocument/2006/relationships/notesSlide" Target="../notesSlides/notesSlide12.xml"/><Relationship Id="rId21" Type="http://schemas.openxmlformats.org/officeDocument/2006/relationships/image" Target="../media/image84.wmf"/><Relationship Id="rId7" Type="http://schemas.openxmlformats.org/officeDocument/2006/relationships/image" Target="../media/image77.wmf"/><Relationship Id="rId12" Type="http://schemas.openxmlformats.org/officeDocument/2006/relationships/oleObject" Target="../embeddings/oleObject56.bin"/><Relationship Id="rId17" Type="http://schemas.openxmlformats.org/officeDocument/2006/relationships/image" Target="../media/image82.wmf"/><Relationship Id="rId2" Type="http://schemas.openxmlformats.org/officeDocument/2006/relationships/slideLayout" Target="../slideLayouts/slideLayout34.xml"/><Relationship Id="rId16" Type="http://schemas.openxmlformats.org/officeDocument/2006/relationships/oleObject" Target="../embeddings/oleObject58.bin"/><Relationship Id="rId20" Type="http://schemas.openxmlformats.org/officeDocument/2006/relationships/oleObject" Target="../embeddings/oleObject60.bin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53.bin"/><Relationship Id="rId11" Type="http://schemas.openxmlformats.org/officeDocument/2006/relationships/image" Target="../media/image79.wmf"/><Relationship Id="rId5" Type="http://schemas.openxmlformats.org/officeDocument/2006/relationships/image" Target="../media/image76.wmf"/><Relationship Id="rId15" Type="http://schemas.openxmlformats.org/officeDocument/2006/relationships/image" Target="../media/image81.wmf"/><Relationship Id="rId23" Type="http://schemas.openxmlformats.org/officeDocument/2006/relationships/image" Target="../media/image85.wmf"/><Relationship Id="rId10" Type="http://schemas.openxmlformats.org/officeDocument/2006/relationships/oleObject" Target="../embeddings/oleObject55.bin"/><Relationship Id="rId19" Type="http://schemas.openxmlformats.org/officeDocument/2006/relationships/image" Target="../media/image83.wmf"/><Relationship Id="rId4" Type="http://schemas.openxmlformats.org/officeDocument/2006/relationships/oleObject" Target="../embeddings/oleObject52.bin"/><Relationship Id="rId9" Type="http://schemas.openxmlformats.org/officeDocument/2006/relationships/image" Target="../media/image78.wmf"/><Relationship Id="rId14" Type="http://schemas.openxmlformats.org/officeDocument/2006/relationships/oleObject" Target="../embeddings/oleObject57.bin"/><Relationship Id="rId22" Type="http://schemas.openxmlformats.org/officeDocument/2006/relationships/oleObject" Target="../embeddings/oleObject61.bin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4.bin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87.wmf"/><Relationship Id="rId2" Type="http://schemas.openxmlformats.org/officeDocument/2006/relationships/slideLayout" Target="../slideLayouts/slideLayout34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63.bin"/><Relationship Id="rId5" Type="http://schemas.openxmlformats.org/officeDocument/2006/relationships/image" Target="../media/image86.wmf"/><Relationship Id="rId4" Type="http://schemas.openxmlformats.org/officeDocument/2006/relationships/oleObject" Target="../embeddings/oleObject62.bin"/><Relationship Id="rId9" Type="http://schemas.openxmlformats.org/officeDocument/2006/relationships/image" Target="../media/image88.w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wmf"/><Relationship Id="rId3" Type="http://schemas.openxmlformats.org/officeDocument/2006/relationships/notesSlide" Target="../notesSlides/notesSlide14.xml"/><Relationship Id="rId7" Type="http://schemas.openxmlformats.org/officeDocument/2006/relationships/oleObject" Target="../embeddings/oleObject66.bin"/><Relationship Id="rId2" Type="http://schemas.openxmlformats.org/officeDocument/2006/relationships/slideLayout" Target="../slideLayouts/slideLayout34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89.wmf"/><Relationship Id="rId5" Type="http://schemas.openxmlformats.org/officeDocument/2006/relationships/oleObject" Target="../embeddings/oleObject65.bin"/><Relationship Id="rId4" Type="http://schemas.openxmlformats.org/officeDocument/2006/relationships/image" Target="../media/image7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4.xml"/><Relationship Id="rId5" Type="http://schemas.openxmlformats.org/officeDocument/2006/relationships/image" Target="../media/image93.jpg"/><Relationship Id="rId4" Type="http://schemas.openxmlformats.org/officeDocument/2006/relationships/image" Target="../media/image92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95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97.jpg"/><Relationship Id="rId2" Type="http://schemas.openxmlformats.org/officeDocument/2006/relationships/slideLayout" Target="../slideLayouts/slideLayout34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72.wmf"/><Relationship Id="rId5" Type="http://schemas.openxmlformats.org/officeDocument/2006/relationships/oleObject" Target="../embeddings/oleObject48.bin"/><Relationship Id="rId4" Type="http://schemas.openxmlformats.org/officeDocument/2006/relationships/image" Target="../media/image96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100.png"/><Relationship Id="rId5" Type="http://schemas.openxmlformats.org/officeDocument/2006/relationships/image" Target="../media/image85.png"/><Relationship Id="rId4" Type="http://schemas.openxmlformats.org/officeDocument/2006/relationships/image" Target="../media/image99.sv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100.png"/><Relationship Id="rId5" Type="http://schemas.openxmlformats.org/officeDocument/2006/relationships/image" Target="../media/image85.png"/><Relationship Id="rId4" Type="http://schemas.openxmlformats.org/officeDocument/2006/relationships/image" Target="../media/image99.sv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101.jfi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10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wmf"/><Relationship Id="rId13" Type="http://schemas.openxmlformats.org/officeDocument/2006/relationships/image" Target="../media/image115.png"/><Relationship Id="rId18" Type="http://schemas.openxmlformats.org/officeDocument/2006/relationships/image" Target="../media/image109.wmf"/><Relationship Id="rId3" Type="http://schemas.openxmlformats.org/officeDocument/2006/relationships/notesSlide" Target="../notesSlides/notesSlide24.xml"/><Relationship Id="rId21" Type="http://schemas.openxmlformats.org/officeDocument/2006/relationships/oleObject" Target="../embeddings/oleObject73.bin"/><Relationship Id="rId7" Type="http://schemas.openxmlformats.org/officeDocument/2006/relationships/oleObject" Target="../embeddings/oleObject67.bin"/><Relationship Id="rId12" Type="http://schemas.openxmlformats.org/officeDocument/2006/relationships/image" Target="../media/image107.wmf"/><Relationship Id="rId17" Type="http://schemas.openxmlformats.org/officeDocument/2006/relationships/oleObject" Target="../embeddings/oleObject71.bin"/><Relationship Id="rId2" Type="http://schemas.openxmlformats.org/officeDocument/2006/relationships/slideLayout" Target="../slideLayouts/slideLayout34.xml"/><Relationship Id="rId16" Type="http://schemas.openxmlformats.org/officeDocument/2006/relationships/image" Target="../media/image108.wmf"/><Relationship Id="rId20" Type="http://schemas.openxmlformats.org/officeDocument/2006/relationships/image" Target="../media/image110.wmf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14.emf"/><Relationship Id="rId11" Type="http://schemas.openxmlformats.org/officeDocument/2006/relationships/oleObject" Target="../embeddings/oleObject69.bin"/><Relationship Id="rId5" Type="http://schemas.openxmlformats.org/officeDocument/2006/relationships/image" Target="../media/image113.png"/><Relationship Id="rId15" Type="http://schemas.openxmlformats.org/officeDocument/2006/relationships/oleObject" Target="../embeddings/oleObject70.bin"/><Relationship Id="rId10" Type="http://schemas.openxmlformats.org/officeDocument/2006/relationships/image" Target="../media/image106.wmf"/><Relationship Id="rId19" Type="http://schemas.openxmlformats.org/officeDocument/2006/relationships/oleObject" Target="../embeddings/oleObject72.bin"/><Relationship Id="rId4" Type="http://schemas.openxmlformats.org/officeDocument/2006/relationships/image" Target="../media/image112.png"/><Relationship Id="rId9" Type="http://schemas.openxmlformats.org/officeDocument/2006/relationships/oleObject" Target="../embeddings/oleObject68.bin"/><Relationship Id="rId14" Type="http://schemas.openxmlformats.org/officeDocument/2006/relationships/image" Target="../media/image116.png"/><Relationship Id="rId22" Type="http://schemas.openxmlformats.org/officeDocument/2006/relationships/image" Target="../media/image111.w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11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13" Type="http://schemas.openxmlformats.org/officeDocument/2006/relationships/image" Target="../media/image17.png"/><Relationship Id="rId18" Type="http://schemas.openxmlformats.org/officeDocument/2006/relationships/image" Target="../media/image22.png"/><Relationship Id="rId26" Type="http://schemas.openxmlformats.org/officeDocument/2006/relationships/image" Target="../media/image11.wmf"/><Relationship Id="rId3" Type="http://schemas.openxmlformats.org/officeDocument/2006/relationships/notesSlide" Target="../notesSlides/notesSlide3.xml"/><Relationship Id="rId21" Type="http://schemas.openxmlformats.org/officeDocument/2006/relationships/oleObject" Target="../embeddings/oleObject4.bin"/><Relationship Id="rId7" Type="http://schemas.openxmlformats.org/officeDocument/2006/relationships/oleObject" Target="../embeddings/oleObject2.bin"/><Relationship Id="rId12" Type="http://schemas.openxmlformats.org/officeDocument/2006/relationships/image" Target="../media/image16.png"/><Relationship Id="rId17" Type="http://schemas.openxmlformats.org/officeDocument/2006/relationships/image" Target="../media/image21.png"/><Relationship Id="rId25" Type="http://schemas.openxmlformats.org/officeDocument/2006/relationships/oleObject" Target="../embeddings/oleObject5.bin"/><Relationship Id="rId2" Type="http://schemas.openxmlformats.org/officeDocument/2006/relationships/slideLayout" Target="../slideLayouts/slideLayout34.xml"/><Relationship Id="rId16" Type="http://schemas.openxmlformats.org/officeDocument/2006/relationships/image" Target="../media/image20.emf"/><Relationship Id="rId20" Type="http://schemas.openxmlformats.org/officeDocument/2006/relationships/image" Target="../media/image9.wmf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wmf"/><Relationship Id="rId11" Type="http://schemas.openxmlformats.org/officeDocument/2006/relationships/image" Target="../media/image15.png"/><Relationship Id="rId24" Type="http://schemas.openxmlformats.org/officeDocument/2006/relationships/image" Target="../media/image24.emf"/><Relationship Id="rId5" Type="http://schemas.openxmlformats.org/officeDocument/2006/relationships/oleObject" Target="../embeddings/oleObject1.bin"/><Relationship Id="rId15" Type="http://schemas.openxmlformats.org/officeDocument/2006/relationships/image" Target="../media/image19.emf"/><Relationship Id="rId23" Type="http://schemas.openxmlformats.org/officeDocument/2006/relationships/image" Target="../media/image23.png"/><Relationship Id="rId10" Type="http://schemas.openxmlformats.org/officeDocument/2006/relationships/image" Target="../media/image14.emf"/><Relationship Id="rId19" Type="http://schemas.openxmlformats.org/officeDocument/2006/relationships/oleObject" Target="../embeddings/oleObject3.bin"/><Relationship Id="rId4" Type="http://schemas.openxmlformats.org/officeDocument/2006/relationships/image" Target="../media/image12.png"/><Relationship Id="rId9" Type="http://schemas.openxmlformats.org/officeDocument/2006/relationships/image" Target="../media/image13.emf"/><Relationship Id="rId14" Type="http://schemas.openxmlformats.org/officeDocument/2006/relationships/image" Target="../media/image18.png"/><Relationship Id="rId22" Type="http://schemas.openxmlformats.org/officeDocument/2006/relationships/image" Target="../media/image10.w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.bin"/><Relationship Id="rId13" Type="http://schemas.openxmlformats.org/officeDocument/2006/relationships/oleObject" Target="../embeddings/oleObject9.bin"/><Relationship Id="rId18" Type="http://schemas.openxmlformats.org/officeDocument/2006/relationships/image" Target="../media/image30.wmf"/><Relationship Id="rId3" Type="http://schemas.openxmlformats.org/officeDocument/2006/relationships/notesSlide" Target="../notesSlides/notesSlide4.xml"/><Relationship Id="rId21" Type="http://schemas.openxmlformats.org/officeDocument/2006/relationships/image" Target="../media/image31.wmf"/><Relationship Id="rId7" Type="http://schemas.openxmlformats.org/officeDocument/2006/relationships/image" Target="../media/image25.wmf"/><Relationship Id="rId12" Type="http://schemas.openxmlformats.org/officeDocument/2006/relationships/image" Target="../media/image34.png"/><Relationship Id="rId17" Type="http://schemas.openxmlformats.org/officeDocument/2006/relationships/oleObject" Target="../embeddings/oleObject11.bin"/><Relationship Id="rId2" Type="http://schemas.openxmlformats.org/officeDocument/2006/relationships/slideLayout" Target="../slideLayouts/slideLayout34.xml"/><Relationship Id="rId16" Type="http://schemas.openxmlformats.org/officeDocument/2006/relationships/image" Target="../media/image29.wmf"/><Relationship Id="rId20" Type="http://schemas.openxmlformats.org/officeDocument/2006/relationships/oleObject" Target="../embeddings/oleObject12.bin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6.bin"/><Relationship Id="rId11" Type="http://schemas.openxmlformats.org/officeDocument/2006/relationships/image" Target="../media/image27.wmf"/><Relationship Id="rId5" Type="http://schemas.openxmlformats.org/officeDocument/2006/relationships/image" Target="../media/image33.gif"/><Relationship Id="rId15" Type="http://schemas.openxmlformats.org/officeDocument/2006/relationships/oleObject" Target="../embeddings/oleObject10.bin"/><Relationship Id="rId10" Type="http://schemas.openxmlformats.org/officeDocument/2006/relationships/oleObject" Target="../embeddings/oleObject8.bin"/><Relationship Id="rId19" Type="http://schemas.openxmlformats.org/officeDocument/2006/relationships/image" Target="../media/image35.png"/><Relationship Id="rId4" Type="http://schemas.openxmlformats.org/officeDocument/2006/relationships/image" Target="../media/image32.gif"/><Relationship Id="rId9" Type="http://schemas.openxmlformats.org/officeDocument/2006/relationships/image" Target="../media/image26.wmf"/><Relationship Id="rId14" Type="http://schemas.openxmlformats.org/officeDocument/2006/relationships/image" Target="../media/image28.w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.bin"/><Relationship Id="rId13" Type="http://schemas.openxmlformats.org/officeDocument/2006/relationships/image" Target="../media/image39.wmf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41.png"/><Relationship Id="rId12" Type="http://schemas.openxmlformats.org/officeDocument/2006/relationships/oleObject" Target="../embeddings/oleObject16.bin"/><Relationship Id="rId2" Type="http://schemas.openxmlformats.org/officeDocument/2006/relationships/slideLayout" Target="../slideLayouts/slideLayout3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40.png"/><Relationship Id="rId11" Type="http://schemas.openxmlformats.org/officeDocument/2006/relationships/image" Target="../media/image38.wmf"/><Relationship Id="rId5" Type="http://schemas.openxmlformats.org/officeDocument/2006/relationships/image" Target="../media/image36.wmf"/><Relationship Id="rId10" Type="http://schemas.openxmlformats.org/officeDocument/2006/relationships/oleObject" Target="../embeddings/oleObject15.bin"/><Relationship Id="rId4" Type="http://schemas.openxmlformats.org/officeDocument/2006/relationships/oleObject" Target="../embeddings/oleObject13.bin"/><Relationship Id="rId9" Type="http://schemas.openxmlformats.org/officeDocument/2006/relationships/image" Target="../media/image37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wmf"/><Relationship Id="rId3" Type="http://schemas.openxmlformats.org/officeDocument/2006/relationships/notesSlide" Target="../notesSlides/notesSlide7.xml"/><Relationship Id="rId7" Type="http://schemas.openxmlformats.org/officeDocument/2006/relationships/oleObject" Target="../embeddings/oleObject18.bin"/><Relationship Id="rId2" Type="http://schemas.openxmlformats.org/officeDocument/2006/relationships/slideLayout" Target="../slideLayouts/slideLayout34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43.wmf"/><Relationship Id="rId5" Type="http://schemas.openxmlformats.org/officeDocument/2006/relationships/oleObject" Target="../embeddings/oleObject17.bin"/><Relationship Id="rId10" Type="http://schemas.openxmlformats.org/officeDocument/2006/relationships/image" Target="../media/image45.wmf"/><Relationship Id="rId4" Type="http://schemas.openxmlformats.org/officeDocument/2006/relationships/image" Target="../media/image46.emf"/><Relationship Id="rId9" Type="http://schemas.openxmlformats.org/officeDocument/2006/relationships/oleObject" Target="../embeddings/oleObject1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8D131B-3C02-D2F7-9992-EAB323842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8741" y="1242890"/>
            <a:ext cx="9697452" cy="2209800"/>
          </a:xfrm>
          <a:solidFill>
            <a:srgbClr val="3333FF"/>
          </a:solidFill>
        </p:spPr>
        <p:txBody>
          <a:bodyPr/>
          <a:lstStyle/>
          <a:p>
            <a:pPr algn="ctr"/>
            <a:r>
              <a:rPr lang="en-US" altLang="zh-CN" sz="4800" b="1" i="0" dirty="0">
                <a:solidFill>
                  <a:srgbClr val="FFFF00"/>
                </a:solidFill>
                <a:latin typeface="Times New Roman"/>
                <a:cs typeface="Times New Roman"/>
              </a:rPr>
              <a:t>How to make DSL more federated</a:t>
            </a:r>
            <a:endParaRPr lang="en-US" altLang="zh-CN" sz="4400" b="1" i="0" dirty="0">
              <a:solidFill>
                <a:srgbClr val="FFFF00"/>
              </a:solidFill>
              <a:latin typeface="Times New Roman"/>
              <a:cs typeface="Times New Roman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6E9A8E9-A38E-8823-5190-155F9CFB2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4641" y="3718256"/>
            <a:ext cx="8636366" cy="1752600"/>
          </a:xfrm>
        </p:spPr>
        <p:txBody>
          <a:bodyPr/>
          <a:lstStyle/>
          <a:p>
            <a:r>
              <a:rPr lang="en-US" altLang="zh-CN" sz="3000" dirty="0" err="1"/>
              <a:t>Zhuoyu</a:t>
            </a:r>
            <a:r>
              <a:rPr lang="en-US" altLang="zh-CN" sz="3000" dirty="0"/>
              <a:t> Yao,</a:t>
            </a:r>
            <a:r>
              <a:rPr lang="zh-CN" altLang="en-US" sz="3000" dirty="0"/>
              <a:t>  </a:t>
            </a:r>
            <a:r>
              <a:rPr lang="en-US" altLang="zh-CN" sz="3000" dirty="0"/>
              <a:t>Yue Wang</a:t>
            </a:r>
            <a:endParaRPr lang="en-US" altLang="zh-CN" sz="3000" dirty="0">
              <a:solidFill>
                <a:schemeClr val="tx1"/>
              </a:solidFill>
            </a:endParaRPr>
          </a:p>
          <a:p>
            <a:pPr marL="457200" lvl="1" indent="0" algn="ctr">
              <a:buNone/>
            </a:pPr>
            <a:endParaRPr lang="en-US" altLang="zh-CN" sz="2000" dirty="0"/>
          </a:p>
          <a:p>
            <a:pPr marL="457200" lvl="1" indent="0" algn="ctr">
              <a:buNone/>
            </a:pPr>
            <a:r>
              <a:rPr lang="en-US" altLang="zh-CN" sz="2600" dirty="0">
                <a:solidFill>
                  <a:schemeClr val="tx1"/>
                </a:solidFill>
              </a:rPr>
              <a:t>Computer</a:t>
            </a:r>
            <a:r>
              <a:rPr lang="zh-CN" altLang="en-US" sz="2600" dirty="0">
                <a:solidFill>
                  <a:schemeClr val="tx1"/>
                </a:solidFill>
              </a:rPr>
              <a:t> </a:t>
            </a:r>
            <a:r>
              <a:rPr lang="en-US" altLang="zh-CN" sz="2600" dirty="0">
                <a:solidFill>
                  <a:schemeClr val="tx1"/>
                </a:solidFill>
              </a:rPr>
              <a:t>Science</a:t>
            </a:r>
          </a:p>
          <a:p>
            <a:pPr marL="457200" lvl="1" indent="0" algn="ctr">
              <a:buNone/>
            </a:pPr>
            <a:r>
              <a:rPr lang="en-US" altLang="zh-CN" sz="2600" dirty="0">
                <a:solidFill>
                  <a:schemeClr val="tx1"/>
                </a:solidFill>
              </a:rPr>
              <a:t>Georgia State University, Atlanta, GA, USA</a:t>
            </a:r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D2549A83-85EB-A3BB-1C25-11D4B6CF70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67267" y="5764230"/>
            <a:ext cx="3200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algn="ctr">
              <a:lnSpc>
                <a:spcPct val="80000"/>
              </a:lnSpc>
              <a:spcBef>
                <a:spcPct val="20000"/>
              </a:spcBef>
              <a:buClr>
                <a:srgbClr val="0000CC"/>
              </a:buClr>
              <a:buSzPct val="80000"/>
            </a:pPr>
            <a:r>
              <a:rPr lang="en-US" sz="2200" i="0" dirty="0">
                <a:solidFill>
                  <a:srgbClr val="076DB8"/>
                </a:solidFill>
                <a:latin typeface="+mj-lt"/>
                <a:cs typeface="Arial"/>
              </a:rPr>
              <a:t>Oct 22, 2024</a:t>
            </a:r>
          </a:p>
          <a:p>
            <a:pPr marL="342900" indent="-342900" algn="ctr">
              <a:lnSpc>
                <a:spcPct val="80000"/>
              </a:lnSpc>
              <a:spcBef>
                <a:spcPct val="20000"/>
              </a:spcBef>
              <a:buClr>
                <a:srgbClr val="0000CC"/>
              </a:buClr>
              <a:buSzPct val="80000"/>
            </a:pPr>
            <a:endParaRPr lang="en-US" sz="2200" i="0" dirty="0">
              <a:solidFill>
                <a:srgbClr val="076DB8"/>
              </a:solidFill>
              <a:latin typeface="+mj-lt"/>
              <a:cs typeface="Arial"/>
            </a:endParaRPr>
          </a:p>
        </p:txBody>
      </p:sp>
      <p:sp>
        <p:nvSpPr>
          <p:cNvPr id="5" name="Line 5">
            <a:extLst>
              <a:ext uri="{FF2B5EF4-FFF2-40B4-BE49-F238E27FC236}">
                <a16:creationId xmlns:a16="http://schemas.microsoft.com/office/drawing/2014/main" id="{0089C588-1723-4368-063E-D2C89F04F528}"/>
              </a:ext>
            </a:extLst>
          </p:cNvPr>
          <p:cNvSpPr>
            <a:spLocks noChangeShapeType="1"/>
          </p:cNvSpPr>
          <p:nvPr/>
        </p:nvSpPr>
        <p:spPr bwMode="auto">
          <a:xfrm>
            <a:off x="6391862" y="1093770"/>
            <a:ext cx="4648200" cy="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" name="Line 6">
            <a:extLst>
              <a:ext uri="{FF2B5EF4-FFF2-40B4-BE49-F238E27FC236}">
                <a16:creationId xmlns:a16="http://schemas.microsoft.com/office/drawing/2014/main" id="{D85D1200-03A8-4740-07CA-47B07D0C6C55}"/>
              </a:ext>
            </a:extLst>
          </p:cNvPr>
          <p:cNvSpPr>
            <a:spLocks noChangeShapeType="1"/>
          </p:cNvSpPr>
          <p:nvPr/>
        </p:nvSpPr>
        <p:spPr bwMode="auto">
          <a:xfrm>
            <a:off x="11040062" y="1093770"/>
            <a:ext cx="0" cy="121920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7" name="Line 7">
            <a:extLst>
              <a:ext uri="{FF2B5EF4-FFF2-40B4-BE49-F238E27FC236}">
                <a16:creationId xmlns:a16="http://schemas.microsoft.com/office/drawing/2014/main" id="{9F3DEF89-4D2A-8982-0A70-7FC9EFDA89DD}"/>
              </a:ext>
            </a:extLst>
          </p:cNvPr>
          <p:cNvSpPr>
            <a:spLocks noChangeShapeType="1"/>
          </p:cNvSpPr>
          <p:nvPr/>
        </p:nvSpPr>
        <p:spPr bwMode="auto">
          <a:xfrm>
            <a:off x="1186656" y="3593058"/>
            <a:ext cx="5410200" cy="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8" name="Picture 4" descr="University Logos - Communications ToolKit">
            <a:extLst>
              <a:ext uri="{FF2B5EF4-FFF2-40B4-BE49-F238E27FC236}">
                <a16:creationId xmlns:a16="http://schemas.microsoft.com/office/drawing/2014/main" id="{B3B16C43-9736-BC67-BB22-40CF96C44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2025" y="4429997"/>
            <a:ext cx="2659975" cy="2056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5685E00-728F-80A8-8717-4D620BC8BA2A}"/>
              </a:ext>
            </a:extLst>
          </p:cNvPr>
          <p:cNvSpPr txBox="1"/>
          <p:nvPr/>
        </p:nvSpPr>
        <p:spPr>
          <a:xfrm>
            <a:off x="1468689" y="6301529"/>
            <a:ext cx="98463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0" dirty="0">
                <a:effectLst/>
                <a:latin typeface="Helvetica" pitchFamily="2" charset="0"/>
              </a:rPr>
              <a:t>Ack</a:t>
            </a:r>
            <a:r>
              <a:rPr lang="zh-CN" altLang="en-US" i="0" dirty="0">
                <a:effectLst/>
                <a:latin typeface="Helvetica" pitchFamily="2" charset="0"/>
              </a:rPr>
              <a:t>： </a:t>
            </a:r>
            <a:r>
              <a:rPr lang="en-US" altLang="zh-CN" i="0" dirty="0">
                <a:effectLst/>
                <a:latin typeface="Helvetica" pitchFamily="2" charset="0"/>
              </a:rPr>
              <a:t>NSF</a:t>
            </a:r>
            <a:r>
              <a:rPr lang="zh-CN" altLang="en-US" i="0" dirty="0">
                <a:effectLst/>
                <a:latin typeface="Helvetica" pitchFamily="2" charset="0"/>
              </a:rPr>
              <a:t> </a:t>
            </a:r>
            <a:r>
              <a:rPr lang="en-US" altLang="zh-CN" i="0" dirty="0">
                <a:effectLst/>
                <a:latin typeface="Helvetica" pitchFamily="2" charset="0"/>
              </a:rPr>
              <a:t>#2231209</a:t>
            </a:r>
            <a:r>
              <a:rPr lang="zh-CN" altLang="en-US" i="0" dirty="0">
                <a:effectLst/>
                <a:latin typeface="Helvetica" pitchFamily="2" charset="0"/>
              </a:rPr>
              <a:t> </a:t>
            </a:r>
            <a:r>
              <a:rPr lang="en-US" b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CCSS:</a:t>
            </a:r>
            <a:r>
              <a:rPr 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Distributed Swarm Learning for Internet of Things at the Edge</a:t>
            </a:r>
            <a:endParaRPr lang="en-US" dirty="0"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344296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椭圆 63"/>
          <p:cNvSpPr/>
          <p:nvPr/>
        </p:nvSpPr>
        <p:spPr bwMode="auto">
          <a:xfrm>
            <a:off x="8592211" y="3451702"/>
            <a:ext cx="3454400" cy="960535"/>
          </a:xfrm>
          <a:prstGeom prst="ellipse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等腰三角形 61"/>
          <p:cNvSpPr/>
          <p:nvPr/>
        </p:nvSpPr>
        <p:spPr bwMode="auto">
          <a:xfrm>
            <a:off x="8592211" y="2554136"/>
            <a:ext cx="3454400" cy="1299717"/>
          </a:xfrm>
          <a:prstGeom prst="triangle">
            <a:avLst/>
          </a:prstGeom>
          <a:solidFill>
            <a:schemeClr val="accent1">
              <a:alpha val="49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0E174FE-B777-4CDA-966F-CE5205C58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DSP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mplementation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F3332D-F662-4CDA-BE34-134B3DCFC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62161"/>
            <a:ext cx="11811000" cy="4587949"/>
          </a:xfrm>
        </p:spPr>
        <p:txBody>
          <a:bodyPr/>
          <a:lstStyle/>
          <a:p>
            <a:r>
              <a:rPr lang="en-US" altLang="zh-CN" dirty="0"/>
              <a:t>Worker </a:t>
            </a:r>
            <a:r>
              <a:rPr lang="en-US" altLang="zh-CN" i="1" dirty="0" err="1"/>
              <a:t>i</a:t>
            </a:r>
            <a:endParaRPr lang="en-US" altLang="zh-CN" i="1" dirty="0"/>
          </a:p>
          <a:p>
            <a:pPr lvl="1">
              <a:lnSpc>
                <a:spcPts val="2800"/>
              </a:lnSpc>
            </a:pPr>
            <a:r>
              <a:rPr lang="en-US" altLang="zh-CN" dirty="0"/>
              <a:t>Receive:      ;  otherwise  </a:t>
            </a:r>
          </a:p>
          <a:p>
            <a:pPr lvl="1">
              <a:lnSpc>
                <a:spcPts val="2800"/>
              </a:lnSpc>
            </a:pPr>
            <a:r>
              <a:rPr lang="en-US" altLang="zh-CN" dirty="0"/>
              <a:t>Update:</a:t>
            </a:r>
            <a:endParaRPr lang="en-US" altLang="zh-CN" sz="1800" dirty="0"/>
          </a:p>
          <a:p>
            <a:pPr lvl="1">
              <a:lnSpc>
                <a:spcPts val="2800"/>
              </a:lnSpc>
            </a:pPr>
            <a:r>
              <a:rPr lang="en-US" altLang="zh-CN" dirty="0"/>
              <a:t>Score:         </a:t>
            </a:r>
          </a:p>
          <a:p>
            <a:pPr lvl="1">
              <a:lnSpc>
                <a:spcPts val="2800"/>
              </a:lnSpc>
            </a:pPr>
            <a:r>
              <a:rPr lang="en-US" altLang="zh-CN" dirty="0"/>
              <a:t>Maintain:</a:t>
            </a:r>
          </a:p>
          <a:p>
            <a:pPr lvl="1">
              <a:lnSpc>
                <a:spcPts val="2800"/>
              </a:lnSpc>
            </a:pPr>
            <a:r>
              <a:rPr lang="en-US" altLang="zh-CN" dirty="0"/>
              <a:t>Report:           </a:t>
            </a:r>
          </a:p>
          <a:p>
            <a:pPr lvl="1">
              <a:lnSpc>
                <a:spcPts val="2800"/>
              </a:lnSpc>
            </a:pPr>
            <a:r>
              <a:rPr lang="en-US" altLang="zh-CN" dirty="0"/>
              <a:t>Upload: (if invited       )              ; otherwise keep silent  </a:t>
            </a:r>
          </a:p>
          <a:p>
            <a:r>
              <a:rPr lang="en-US" altLang="zh-CN" dirty="0"/>
              <a:t>Parameter Server</a:t>
            </a:r>
          </a:p>
          <a:p>
            <a:pPr lvl="1">
              <a:lnSpc>
                <a:spcPts val="2900"/>
              </a:lnSpc>
            </a:pPr>
            <a:r>
              <a:rPr lang="en-US" altLang="zh-CN" dirty="0"/>
              <a:t>Compare:                and select:</a:t>
            </a:r>
          </a:p>
          <a:p>
            <a:pPr lvl="1">
              <a:lnSpc>
                <a:spcPts val="2800"/>
              </a:lnSpc>
            </a:pPr>
            <a:r>
              <a:rPr lang="en-US" altLang="zh-CN" dirty="0"/>
              <a:t>If                  , then invite       ; otherwise no worker invited</a:t>
            </a:r>
          </a:p>
          <a:p>
            <a:pPr lvl="2">
              <a:lnSpc>
                <a:spcPts val="2800"/>
              </a:lnSpc>
            </a:pPr>
            <a:r>
              <a:rPr lang="en-US" altLang="zh-CN" dirty="0"/>
              <a:t>If                                     , kick out </a:t>
            </a:r>
            <a:r>
              <a:rPr lang="en-US" altLang="zh-CN" b="1" i="1" dirty="0"/>
              <a:t>attackers</a:t>
            </a:r>
            <a:r>
              <a:rPr lang="en-US" altLang="zh-CN" dirty="0"/>
              <a:t> and keep selection</a:t>
            </a:r>
          </a:p>
          <a:p>
            <a:pPr lvl="2">
              <a:lnSpc>
                <a:spcPts val="2800"/>
              </a:lnSpc>
            </a:pPr>
            <a:r>
              <a:rPr lang="en-US" altLang="zh-CN" dirty="0"/>
              <a:t>Broadcast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A17ECFE-9B5A-440A-BDAA-77AD120500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A34F41-4155-408E-A897-106FC8643D9B}" type="slidenum">
              <a:rPr lang="en-US" smtClean="0"/>
              <a:pPr/>
              <a:t>9</a:t>
            </a:fld>
            <a:endParaRPr 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3681338-3702-4339-A476-A62CD6BA8E9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91050" y="1972923"/>
          <a:ext cx="6742113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84" name="Formula" r:id="rId4" imgW="6689160" imgH="327960" progId="Equation.Ribbit">
                  <p:embed/>
                </p:oleObj>
              </mc:Choice>
              <mc:Fallback>
                <p:oleObj name="Formula" r:id="rId4" imgW="6689160" imgH="327960" progId="Equation.Ribbit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33681338-3702-4339-A476-A62CD6BA8E9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91050" y="1972923"/>
                        <a:ext cx="6742113" cy="333375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2ABB8CCA-94BA-438A-92F3-856FB681F53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38240" y="3258631"/>
          <a:ext cx="555625" cy="33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85" name="Formula" r:id="rId6" imgW="540000" imgH="326520" progId="Equation.Ribbit">
                  <p:embed/>
                </p:oleObj>
              </mc:Choice>
              <mc:Fallback>
                <p:oleObj name="Formula" r:id="rId6" imgW="540000" imgH="326520" progId="Equation.Ribbit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2ABB8CCA-94BA-438A-92F3-856FB681F53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238240" y="3258631"/>
                        <a:ext cx="555625" cy="338137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3FEA77D1-1BA5-46C1-99C0-45EC9592D6D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32843" y="4540983"/>
          <a:ext cx="881063" cy="33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86" name="Formula" r:id="rId8" imgW="857520" imgH="327960" progId="Equation.Ribbit">
                  <p:embed/>
                </p:oleObj>
              </mc:Choice>
              <mc:Fallback>
                <p:oleObj name="Formula" r:id="rId8" imgW="857520" imgH="327960" progId="Equation.Ribbit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3FEA77D1-1BA5-46C1-99C0-45EC9592D6D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432843" y="4540983"/>
                        <a:ext cx="881063" cy="339725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6A86E141-2584-465E-83A4-BEFC312099A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33637" y="2841382"/>
          <a:ext cx="2824163" cy="33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87" name="Formula" r:id="rId10" imgW="2743200" imgH="327960" progId="Equation.Ribbit">
                  <p:embed/>
                </p:oleObj>
              </mc:Choice>
              <mc:Fallback>
                <p:oleObj name="Formula" r:id="rId10" imgW="2743200" imgH="327960" progId="Equation.Ribbit">
                  <p:embed/>
                  <p:pic>
                    <p:nvPicPr>
                      <p:cNvPr id="6" name="对象 5">
                        <a:extLst>
                          <a:ext uri="{FF2B5EF4-FFF2-40B4-BE49-F238E27FC236}">
                            <a16:creationId xmlns:a16="http://schemas.microsoft.com/office/drawing/2014/main" id="{6A86E141-2584-465E-83A4-BEFC312099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433637" y="2841382"/>
                        <a:ext cx="2824163" cy="338137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2ABB8CCA-94BA-438A-92F3-856FB681F53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438525" y="3701633"/>
          <a:ext cx="371475" cy="288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88" name="Formula" r:id="rId12" imgW="362160" imgH="279720" progId="Equation.Ribbit">
                  <p:embed/>
                </p:oleObj>
              </mc:Choice>
              <mc:Fallback>
                <p:oleObj name="Formula" r:id="rId12" imgW="362160" imgH="279720" progId="Equation.Ribbit">
                  <p:embed/>
                  <p:pic>
                    <p:nvPicPr>
                      <p:cNvPr id="14" name="对象 13">
                        <a:extLst>
                          <a:ext uri="{FF2B5EF4-FFF2-40B4-BE49-F238E27FC236}">
                            <a16:creationId xmlns:a16="http://schemas.microsoft.com/office/drawing/2014/main" id="{2ABB8CCA-94BA-438A-92F3-856FB681F53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438525" y="3701633"/>
                        <a:ext cx="371475" cy="288925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6A86E141-2584-465E-83A4-BEFC312099A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84076" y="3682032"/>
          <a:ext cx="828675" cy="36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89" name="Formula" r:id="rId14" imgW="805320" imgH="354600" progId="Equation.Ribbit">
                  <p:embed/>
                </p:oleObj>
              </mc:Choice>
              <mc:Fallback>
                <p:oleObj name="Formula" r:id="rId14" imgW="805320" imgH="354600" progId="Equation.Ribbit">
                  <p:embed/>
                  <p:pic>
                    <p:nvPicPr>
                      <p:cNvPr id="16" name="对象 15">
                        <a:extLst>
                          <a:ext uri="{FF2B5EF4-FFF2-40B4-BE49-F238E27FC236}">
                            <a16:creationId xmlns:a16="http://schemas.microsoft.com/office/drawing/2014/main" id="{6A86E141-2584-465E-83A4-BEFC312099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984076" y="3682032"/>
                        <a:ext cx="828675" cy="365125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2" name="组合 21"/>
          <p:cNvGrpSpPr/>
          <p:nvPr/>
        </p:nvGrpSpPr>
        <p:grpSpPr>
          <a:xfrm>
            <a:off x="4766090" y="4524021"/>
            <a:ext cx="2921000" cy="461022"/>
            <a:chOff x="6827838" y="4460875"/>
            <a:chExt cx="2921000" cy="461022"/>
          </a:xfrm>
        </p:grpSpPr>
        <p:graphicFrame>
          <p:nvGraphicFramePr>
            <p:cNvPr id="18" name="对象 17">
              <a:extLst>
                <a:ext uri="{FF2B5EF4-FFF2-40B4-BE49-F238E27FC236}">
                  <a16:creationId xmlns:a16="http://schemas.microsoft.com/office/drawing/2014/main" id="{3FEA77D1-1BA5-46C1-99C0-45EC9592D6D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6827838" y="4460875"/>
            <a:ext cx="2921000" cy="3397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290" name="Formula" r:id="rId16" imgW="2843640" imgH="327960" progId="Equation.Ribbit">
                    <p:embed/>
                  </p:oleObj>
                </mc:Choice>
                <mc:Fallback>
                  <p:oleObj name="Formula" r:id="rId16" imgW="2843640" imgH="327960" progId="Equation.Ribbit">
                    <p:embed/>
                    <p:pic>
                      <p:nvPicPr>
                        <p:cNvPr id="18" name="对象 17">
                          <a:extLst>
                            <a:ext uri="{FF2B5EF4-FFF2-40B4-BE49-F238E27FC236}">
                              <a16:creationId xmlns:a16="http://schemas.microsoft.com/office/drawing/2014/main" id="{3FEA77D1-1BA5-46C1-99C0-45EC9592D6D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7"/>
                        <a:stretch>
                          <a:fillRect/>
                        </a:stretch>
                      </p:blipFill>
                      <p:spPr>
                        <a:xfrm>
                          <a:off x="6827838" y="4460875"/>
                          <a:ext cx="2921000" cy="339725"/>
                        </a:xfrm>
                        <a:prstGeom prst="rect">
                          <a:avLst/>
                        </a:prstGeom>
                        <a:ln>
                          <a:solidFill>
                            <a:schemeClr val="bg1"/>
                          </a:solidFill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1" name="对象 20">
              <a:extLst>
                <a:ext uri="{FF2B5EF4-FFF2-40B4-BE49-F238E27FC236}">
                  <a16:creationId xmlns:a16="http://schemas.microsoft.com/office/drawing/2014/main" id="{6A86E141-2584-465E-83A4-BEFC312099A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382000" y="4761559"/>
            <a:ext cx="833438" cy="1603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291" name="Formula" r:id="rId18" imgW="1319760" imgH="250200" progId="Equation.Ribbit">
                    <p:embed/>
                  </p:oleObj>
                </mc:Choice>
                <mc:Fallback>
                  <p:oleObj name="Formula" r:id="rId18" imgW="1319760" imgH="250200" progId="Equation.Ribbit">
                    <p:embed/>
                    <p:pic>
                      <p:nvPicPr>
                        <p:cNvPr id="21" name="对象 20">
                          <a:extLst>
                            <a:ext uri="{FF2B5EF4-FFF2-40B4-BE49-F238E27FC236}">
                              <a16:creationId xmlns:a16="http://schemas.microsoft.com/office/drawing/2014/main" id="{6A86E141-2584-465E-83A4-BEFC312099A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9"/>
                        <a:stretch>
                          <a:fillRect/>
                        </a:stretch>
                      </p:blipFill>
                      <p:spPr>
                        <a:xfrm>
                          <a:off x="8382000" y="4761559"/>
                          <a:ext cx="833438" cy="160338"/>
                        </a:xfrm>
                        <a:prstGeom prst="rect">
                          <a:avLst/>
                        </a:prstGeom>
                        <a:ln>
                          <a:solidFill>
                            <a:schemeClr val="bg1"/>
                          </a:solidFill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4" name="对象 23">
            <a:extLst>
              <a:ext uri="{FF2B5EF4-FFF2-40B4-BE49-F238E27FC236}">
                <a16:creationId xmlns:a16="http://schemas.microsoft.com/office/drawing/2014/main" id="{3FEA77D1-1BA5-46C1-99C0-45EC9592D6D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99548" y="5396266"/>
          <a:ext cx="2331584" cy="3589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92" name="Formula" r:id="rId20" imgW="2429640" imgH="371160" progId="Equation.Ribbit">
                  <p:embed/>
                </p:oleObj>
              </mc:Choice>
              <mc:Fallback>
                <p:oleObj name="Formula" r:id="rId20" imgW="2429640" imgH="371160" progId="Equation.Ribbit">
                  <p:embed/>
                  <p:pic>
                    <p:nvPicPr>
                      <p:cNvPr id="24" name="对象 23">
                        <a:extLst>
                          <a:ext uri="{FF2B5EF4-FFF2-40B4-BE49-F238E27FC236}">
                            <a16:creationId xmlns:a16="http://schemas.microsoft.com/office/drawing/2014/main" id="{3FEA77D1-1BA5-46C1-99C0-45EC9592D6D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999548" y="5396266"/>
                        <a:ext cx="2331584" cy="358933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>
            <a:extLst>
              <a:ext uri="{FF2B5EF4-FFF2-40B4-BE49-F238E27FC236}">
                <a16:creationId xmlns:a16="http://schemas.microsoft.com/office/drawing/2014/main" id="{2ABB8CCA-94BA-438A-92F3-856FB681F53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78947" y="4967557"/>
          <a:ext cx="371475" cy="288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93" name="Formula" r:id="rId22" imgW="362160" imgH="279720" progId="Equation.Ribbit">
                  <p:embed/>
                </p:oleObj>
              </mc:Choice>
              <mc:Fallback>
                <p:oleObj name="Formula" r:id="rId22" imgW="362160" imgH="279720" progId="Equation.Ribbit">
                  <p:embed/>
                  <p:pic>
                    <p:nvPicPr>
                      <p:cNvPr id="26" name="对象 25">
                        <a:extLst>
                          <a:ext uri="{FF2B5EF4-FFF2-40B4-BE49-F238E27FC236}">
                            <a16:creationId xmlns:a16="http://schemas.microsoft.com/office/drawing/2014/main" id="{2ABB8CCA-94BA-438A-92F3-856FB681F53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078947" y="4967557"/>
                        <a:ext cx="371475" cy="288925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>
            <a:extLst>
              <a:ext uri="{FF2B5EF4-FFF2-40B4-BE49-F238E27FC236}">
                <a16:creationId xmlns:a16="http://schemas.microsoft.com/office/drawing/2014/main" id="{6A86E141-2584-465E-83A4-BEFC312099A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873374" y="5831338"/>
          <a:ext cx="1555277" cy="340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94" name="Formula" r:id="rId23" imgW="1624680" imgH="354600" progId="Equation.Ribbit">
                  <p:embed/>
                </p:oleObj>
              </mc:Choice>
              <mc:Fallback>
                <p:oleObj name="Formula" r:id="rId23" imgW="1624680" imgH="354600" progId="Equation.Ribbit">
                  <p:embed/>
                  <p:pic>
                    <p:nvPicPr>
                      <p:cNvPr id="27" name="对象 26">
                        <a:extLst>
                          <a:ext uri="{FF2B5EF4-FFF2-40B4-BE49-F238E27FC236}">
                            <a16:creationId xmlns:a16="http://schemas.microsoft.com/office/drawing/2014/main" id="{6A86E141-2584-465E-83A4-BEFC312099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2873374" y="5831338"/>
                        <a:ext cx="1555277" cy="340862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对象 28">
            <a:extLst>
              <a:ext uri="{FF2B5EF4-FFF2-40B4-BE49-F238E27FC236}">
                <a16:creationId xmlns:a16="http://schemas.microsoft.com/office/drawing/2014/main" id="{3FEA77D1-1BA5-46C1-99C0-45EC9592D6D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32975" y="4967557"/>
          <a:ext cx="1093788" cy="31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95" name="Formula" r:id="rId25" imgW="1064520" imgH="302400" progId="Equation.Ribbit">
                  <p:embed/>
                </p:oleObj>
              </mc:Choice>
              <mc:Fallback>
                <p:oleObj name="Formula" r:id="rId25" imgW="1064520" imgH="302400" progId="Equation.Ribbit">
                  <p:embed/>
                  <p:pic>
                    <p:nvPicPr>
                      <p:cNvPr id="29" name="对象 28">
                        <a:extLst>
                          <a:ext uri="{FF2B5EF4-FFF2-40B4-BE49-F238E27FC236}">
                            <a16:creationId xmlns:a16="http://schemas.microsoft.com/office/drawing/2014/main" id="{3FEA77D1-1BA5-46C1-99C0-45EC9592D6D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1532975" y="4967557"/>
                        <a:ext cx="1093788" cy="311150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>
            <a:extLst>
              <a:ext uri="{FF2B5EF4-FFF2-40B4-BE49-F238E27FC236}">
                <a16:creationId xmlns:a16="http://schemas.microsoft.com/office/drawing/2014/main" id="{6A86E141-2584-465E-83A4-BEFC312099A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91289" y="1579319"/>
          <a:ext cx="299511" cy="2903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96" name="Formula" r:id="rId27" imgW="301320" imgH="290880" progId="Equation.Ribbit">
                  <p:embed/>
                </p:oleObj>
              </mc:Choice>
              <mc:Fallback>
                <p:oleObj name="Formula" r:id="rId27" imgW="301320" imgH="290880" progId="Equation.Ribbit">
                  <p:embed/>
                  <p:pic>
                    <p:nvPicPr>
                      <p:cNvPr id="23" name="对象 22">
                        <a:extLst>
                          <a:ext uri="{FF2B5EF4-FFF2-40B4-BE49-F238E27FC236}">
                            <a16:creationId xmlns:a16="http://schemas.microsoft.com/office/drawing/2014/main" id="{6A86E141-2584-465E-83A4-BEFC312099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2291289" y="1579319"/>
                        <a:ext cx="299511" cy="290342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对象 27">
            <a:extLst>
              <a:ext uri="{FF2B5EF4-FFF2-40B4-BE49-F238E27FC236}">
                <a16:creationId xmlns:a16="http://schemas.microsoft.com/office/drawing/2014/main" id="{6A86E141-2584-465E-83A4-BEFC312099A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78947" y="1588234"/>
          <a:ext cx="1065088" cy="2765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97" name="Formula" r:id="rId29" imgW="1115280" imgH="288360" progId="Equation.Ribbit">
                  <p:embed/>
                </p:oleObj>
              </mc:Choice>
              <mc:Fallback>
                <p:oleObj name="Formula" r:id="rId29" imgW="1115280" imgH="288360" progId="Equation.Ribbit">
                  <p:embed/>
                  <p:pic>
                    <p:nvPicPr>
                      <p:cNvPr id="28" name="对象 27">
                        <a:extLst>
                          <a:ext uri="{FF2B5EF4-FFF2-40B4-BE49-F238E27FC236}">
                            <a16:creationId xmlns:a16="http://schemas.microsoft.com/office/drawing/2014/main" id="{6A86E141-2584-465E-83A4-BEFC312099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4078947" y="1588234"/>
                        <a:ext cx="1065088" cy="276570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对象 29">
            <a:extLst>
              <a:ext uri="{FF2B5EF4-FFF2-40B4-BE49-F238E27FC236}">
                <a16:creationId xmlns:a16="http://schemas.microsoft.com/office/drawing/2014/main" id="{6A86E141-2584-465E-83A4-BEFC312099A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835" y="2400861"/>
          <a:ext cx="2360142" cy="3265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98" name="Formula" r:id="rId31" imgW="2306520" imgH="318960" progId="Equation.Ribbit">
                  <p:embed/>
                </p:oleObj>
              </mc:Choice>
              <mc:Fallback>
                <p:oleObj name="Formula" r:id="rId31" imgW="2306520" imgH="318960" progId="Equation.Ribbit">
                  <p:embed/>
                  <p:pic>
                    <p:nvPicPr>
                      <p:cNvPr id="30" name="对象 29">
                        <a:extLst>
                          <a:ext uri="{FF2B5EF4-FFF2-40B4-BE49-F238E27FC236}">
                            <a16:creationId xmlns:a16="http://schemas.microsoft.com/office/drawing/2014/main" id="{6A86E141-2584-465E-83A4-BEFC312099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2"/>
                      <a:stretch>
                        <a:fillRect/>
                      </a:stretch>
                    </p:blipFill>
                    <p:spPr>
                      <a:xfrm>
                        <a:off x="2133835" y="2400861"/>
                        <a:ext cx="2360142" cy="326570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5334000" y="2651257"/>
            <a:ext cx="3319463" cy="667713"/>
            <a:chOff x="5257800" y="2793037"/>
            <a:chExt cx="3319463" cy="667713"/>
          </a:xfrm>
        </p:grpSpPr>
        <p:graphicFrame>
          <p:nvGraphicFramePr>
            <p:cNvPr id="32" name="对象 31">
              <a:extLst>
                <a:ext uri="{FF2B5EF4-FFF2-40B4-BE49-F238E27FC236}">
                  <a16:creationId xmlns:a16="http://schemas.microsoft.com/office/drawing/2014/main" id="{6A86E141-2584-465E-83A4-BEFC312099A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257800" y="2962275"/>
            <a:ext cx="804863" cy="3381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299" name="Formula" r:id="rId33" imgW="781200" imgH="327960" progId="Equation.Ribbit">
                    <p:embed/>
                  </p:oleObj>
                </mc:Choice>
                <mc:Fallback>
                  <p:oleObj name="Formula" r:id="rId33" imgW="781200" imgH="327960" progId="Equation.Ribbit">
                    <p:embed/>
                    <p:pic>
                      <p:nvPicPr>
                        <p:cNvPr id="32" name="对象 31">
                          <a:extLst>
                            <a:ext uri="{FF2B5EF4-FFF2-40B4-BE49-F238E27FC236}">
                              <a16:creationId xmlns:a16="http://schemas.microsoft.com/office/drawing/2014/main" id="{6A86E141-2584-465E-83A4-BEFC312099A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4"/>
                        <a:stretch>
                          <a:fillRect/>
                        </a:stretch>
                      </p:blipFill>
                      <p:spPr>
                        <a:xfrm>
                          <a:off x="5257800" y="2962275"/>
                          <a:ext cx="804863" cy="338138"/>
                        </a:xfrm>
                        <a:prstGeom prst="rect">
                          <a:avLst/>
                        </a:prstGeom>
                        <a:ln>
                          <a:solidFill>
                            <a:schemeClr val="bg1"/>
                          </a:solidFill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1" name="左大括号 10"/>
            <p:cNvSpPr/>
            <p:nvPr/>
          </p:nvSpPr>
          <p:spPr bwMode="auto">
            <a:xfrm>
              <a:off x="6138863" y="2793037"/>
              <a:ext cx="152045" cy="581695"/>
            </a:xfrm>
            <a:prstGeom prst="leftBrace">
              <a:avLst>
                <a:gd name="adj1" fmla="val 43000"/>
                <a:gd name="adj2" fmla="val 51212"/>
              </a:avLst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graphicFrame>
          <p:nvGraphicFramePr>
            <p:cNvPr id="33" name="对象 32">
              <a:extLst>
                <a:ext uri="{FF2B5EF4-FFF2-40B4-BE49-F238E27FC236}">
                  <a16:creationId xmlns:a16="http://schemas.microsoft.com/office/drawing/2014/main" id="{6A86E141-2584-465E-83A4-BEFC312099A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6294438" y="2859088"/>
            <a:ext cx="609600" cy="2190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300" name="Formula" r:id="rId35" imgW="591840" imgH="214920" progId="Equation.Ribbit">
                    <p:embed/>
                  </p:oleObj>
                </mc:Choice>
                <mc:Fallback>
                  <p:oleObj name="Formula" r:id="rId35" imgW="591840" imgH="214920" progId="Equation.Ribbit">
                    <p:embed/>
                    <p:pic>
                      <p:nvPicPr>
                        <p:cNvPr id="33" name="对象 32">
                          <a:extLst>
                            <a:ext uri="{FF2B5EF4-FFF2-40B4-BE49-F238E27FC236}">
                              <a16:creationId xmlns:a16="http://schemas.microsoft.com/office/drawing/2014/main" id="{6A86E141-2584-465E-83A4-BEFC312099A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6"/>
                        <a:stretch>
                          <a:fillRect/>
                        </a:stretch>
                      </p:blipFill>
                      <p:spPr>
                        <a:xfrm>
                          <a:off x="6294438" y="2859088"/>
                          <a:ext cx="609600" cy="219075"/>
                        </a:xfrm>
                        <a:prstGeom prst="rect">
                          <a:avLst/>
                        </a:prstGeom>
                        <a:ln>
                          <a:solidFill>
                            <a:schemeClr val="bg1"/>
                          </a:solidFill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4" name="对象 33">
              <a:extLst>
                <a:ext uri="{FF2B5EF4-FFF2-40B4-BE49-F238E27FC236}">
                  <a16:creationId xmlns:a16="http://schemas.microsoft.com/office/drawing/2014/main" id="{6A86E141-2584-465E-83A4-BEFC312099A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6308726" y="3122613"/>
            <a:ext cx="390525" cy="3381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301" name="Formula" r:id="rId37" imgW="378720" imgH="327960" progId="Equation.Ribbit">
                    <p:embed/>
                  </p:oleObj>
                </mc:Choice>
                <mc:Fallback>
                  <p:oleObj name="Formula" r:id="rId37" imgW="378720" imgH="327960" progId="Equation.Ribbit">
                    <p:embed/>
                    <p:pic>
                      <p:nvPicPr>
                        <p:cNvPr id="34" name="对象 33">
                          <a:extLst>
                            <a:ext uri="{FF2B5EF4-FFF2-40B4-BE49-F238E27FC236}">
                              <a16:creationId xmlns:a16="http://schemas.microsoft.com/office/drawing/2014/main" id="{6A86E141-2584-465E-83A4-BEFC312099A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8"/>
                        <a:stretch>
                          <a:fillRect/>
                        </a:stretch>
                      </p:blipFill>
                      <p:spPr>
                        <a:xfrm>
                          <a:off x="6308726" y="3122613"/>
                          <a:ext cx="390525" cy="338137"/>
                        </a:xfrm>
                        <a:prstGeom prst="rect">
                          <a:avLst/>
                        </a:prstGeom>
                        <a:ln>
                          <a:solidFill>
                            <a:schemeClr val="bg1"/>
                          </a:solidFill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5" name="对象 34">
              <a:extLst>
                <a:ext uri="{FF2B5EF4-FFF2-40B4-BE49-F238E27FC236}">
                  <a16:creationId xmlns:a16="http://schemas.microsoft.com/office/drawing/2014/main" id="{6A86E141-2584-465E-83A4-BEFC312099A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7015163" y="2801117"/>
            <a:ext cx="1562100" cy="3063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302" name="Formula" r:id="rId39" imgW="1675440" imgH="327960" progId="Equation.Ribbit">
                    <p:embed/>
                  </p:oleObj>
                </mc:Choice>
                <mc:Fallback>
                  <p:oleObj name="Formula" r:id="rId39" imgW="1675440" imgH="327960" progId="Equation.Ribbit">
                    <p:embed/>
                    <p:pic>
                      <p:nvPicPr>
                        <p:cNvPr id="35" name="对象 34">
                          <a:extLst>
                            <a:ext uri="{FF2B5EF4-FFF2-40B4-BE49-F238E27FC236}">
                              <a16:creationId xmlns:a16="http://schemas.microsoft.com/office/drawing/2014/main" id="{6A86E141-2584-465E-83A4-BEFC312099A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0"/>
                        <a:stretch>
                          <a:fillRect/>
                        </a:stretch>
                      </p:blipFill>
                      <p:spPr>
                        <a:xfrm>
                          <a:off x="7015163" y="2801117"/>
                          <a:ext cx="1562100" cy="306387"/>
                        </a:xfrm>
                        <a:prstGeom prst="rect">
                          <a:avLst/>
                        </a:prstGeom>
                        <a:ln>
                          <a:solidFill>
                            <a:schemeClr val="bg1"/>
                          </a:solidFill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6" name="对象 35">
              <a:extLst>
                <a:ext uri="{FF2B5EF4-FFF2-40B4-BE49-F238E27FC236}">
                  <a16:creationId xmlns:a16="http://schemas.microsoft.com/office/drawing/2014/main" id="{6A86E141-2584-465E-83A4-BEFC312099A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7014130" y="3131344"/>
            <a:ext cx="1363663" cy="3063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303" name="Formula" r:id="rId41" imgW="1461960" imgH="327960" progId="Equation.Ribbit">
                    <p:embed/>
                  </p:oleObj>
                </mc:Choice>
                <mc:Fallback>
                  <p:oleObj name="Formula" r:id="rId41" imgW="1461960" imgH="327960" progId="Equation.Ribbit">
                    <p:embed/>
                    <p:pic>
                      <p:nvPicPr>
                        <p:cNvPr id="36" name="对象 35">
                          <a:extLst>
                            <a:ext uri="{FF2B5EF4-FFF2-40B4-BE49-F238E27FC236}">
                              <a16:creationId xmlns:a16="http://schemas.microsoft.com/office/drawing/2014/main" id="{6A86E141-2584-465E-83A4-BEFC312099A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2"/>
                        <a:stretch>
                          <a:fillRect/>
                        </a:stretch>
                      </p:blipFill>
                      <p:spPr>
                        <a:xfrm>
                          <a:off x="7014130" y="3131344"/>
                          <a:ext cx="1363663" cy="306388"/>
                        </a:xfrm>
                        <a:prstGeom prst="rect">
                          <a:avLst/>
                        </a:prstGeom>
                        <a:ln>
                          <a:solidFill>
                            <a:schemeClr val="bg1"/>
                          </a:solidFill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7" name="圆角矩形 16"/>
          <p:cNvSpPr/>
          <p:nvPr/>
        </p:nvSpPr>
        <p:spPr bwMode="auto">
          <a:xfrm>
            <a:off x="9911962" y="2113648"/>
            <a:ext cx="781356" cy="527373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3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PS</a:t>
            </a:r>
          </a:p>
        </p:txBody>
      </p:sp>
      <p:sp>
        <p:nvSpPr>
          <p:cNvPr id="39" name="流程图: 联系 38"/>
          <p:cNvSpPr/>
          <p:nvPr/>
        </p:nvSpPr>
        <p:spPr bwMode="auto">
          <a:xfrm>
            <a:off x="9189427" y="3568459"/>
            <a:ext cx="381000" cy="381000"/>
          </a:xfrm>
          <a:prstGeom prst="flowChartConnector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流程图: 联系 39"/>
          <p:cNvSpPr/>
          <p:nvPr/>
        </p:nvSpPr>
        <p:spPr bwMode="auto">
          <a:xfrm>
            <a:off x="10582459" y="3561276"/>
            <a:ext cx="381000" cy="381000"/>
          </a:xfrm>
          <a:prstGeom prst="flowChartConnector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流程图: 联系 40"/>
          <p:cNvSpPr/>
          <p:nvPr/>
        </p:nvSpPr>
        <p:spPr bwMode="auto">
          <a:xfrm>
            <a:off x="11513992" y="3676701"/>
            <a:ext cx="381000" cy="381000"/>
          </a:xfrm>
          <a:prstGeom prst="flowChartConnector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42" name="对象 41">
            <a:extLst>
              <a:ext uri="{FF2B5EF4-FFF2-40B4-BE49-F238E27FC236}">
                <a16:creationId xmlns:a16="http://schemas.microsoft.com/office/drawing/2014/main" id="{2ABB8CCA-94BA-438A-92F3-856FB681F53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26969" y="3841009"/>
          <a:ext cx="371475" cy="288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4" name="Formula" r:id="rId43" imgW="362160" imgH="279720" progId="Equation.Ribbit">
                  <p:embed/>
                </p:oleObj>
              </mc:Choice>
              <mc:Fallback>
                <p:oleObj name="Formula" r:id="rId43" imgW="362160" imgH="279720" progId="Equation.Ribbit">
                  <p:embed/>
                  <p:pic>
                    <p:nvPicPr>
                      <p:cNvPr id="42" name="对象 41">
                        <a:extLst>
                          <a:ext uri="{FF2B5EF4-FFF2-40B4-BE49-F238E27FC236}">
                            <a16:creationId xmlns:a16="http://schemas.microsoft.com/office/drawing/2014/main" id="{2ABB8CCA-94BA-438A-92F3-856FB681F53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0026969" y="3841009"/>
                        <a:ext cx="371475" cy="288925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3" name="直接箭头连接符 42"/>
          <p:cNvCxnSpPr/>
          <p:nvPr/>
        </p:nvCxnSpPr>
        <p:spPr bwMode="auto">
          <a:xfrm flipH="1" flipV="1">
            <a:off x="10611646" y="2917748"/>
            <a:ext cx="965396" cy="81967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5" name="直接箭头连接符 44"/>
          <p:cNvCxnSpPr/>
          <p:nvPr/>
        </p:nvCxnSpPr>
        <p:spPr bwMode="auto">
          <a:xfrm flipV="1">
            <a:off x="10147962" y="2956402"/>
            <a:ext cx="8274" cy="75018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7" name="直接箭头连接符 46"/>
          <p:cNvCxnSpPr/>
          <p:nvPr/>
        </p:nvCxnSpPr>
        <p:spPr bwMode="auto">
          <a:xfrm flipV="1">
            <a:off x="9467032" y="2925274"/>
            <a:ext cx="511131" cy="6739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9" name="直接箭头连接符 48"/>
          <p:cNvCxnSpPr/>
          <p:nvPr/>
        </p:nvCxnSpPr>
        <p:spPr bwMode="auto">
          <a:xfrm flipH="1" flipV="1">
            <a:off x="10402208" y="2896910"/>
            <a:ext cx="307583" cy="69370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aphicFrame>
        <p:nvGraphicFramePr>
          <p:cNvPr id="52" name="对象 51">
            <a:extLst>
              <a:ext uri="{FF2B5EF4-FFF2-40B4-BE49-F238E27FC236}">
                <a16:creationId xmlns:a16="http://schemas.microsoft.com/office/drawing/2014/main" id="{2ABB8CCA-94BA-438A-92F3-856FB681F53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667131" y="4620321"/>
          <a:ext cx="555625" cy="33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5" name="Formula" r:id="rId44" imgW="540000" imgH="326520" progId="Equation.Ribbit">
                  <p:embed/>
                </p:oleObj>
              </mc:Choice>
              <mc:Fallback>
                <p:oleObj name="Formula" r:id="rId44" imgW="540000" imgH="326520" progId="Equation.Ribbit">
                  <p:embed/>
                  <p:pic>
                    <p:nvPicPr>
                      <p:cNvPr id="52" name="对象 51">
                        <a:extLst>
                          <a:ext uri="{FF2B5EF4-FFF2-40B4-BE49-F238E27FC236}">
                            <a16:creationId xmlns:a16="http://schemas.microsoft.com/office/drawing/2014/main" id="{2ABB8CCA-94BA-438A-92F3-856FB681F53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667131" y="4620321"/>
                        <a:ext cx="555625" cy="338137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3" name="直接箭头连接符 52"/>
          <p:cNvCxnSpPr/>
          <p:nvPr/>
        </p:nvCxnSpPr>
        <p:spPr bwMode="auto">
          <a:xfrm flipV="1">
            <a:off x="10218954" y="4796528"/>
            <a:ext cx="341973" cy="407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5" name="直接箭头连接符 54"/>
          <p:cNvCxnSpPr/>
          <p:nvPr/>
        </p:nvCxnSpPr>
        <p:spPr bwMode="auto">
          <a:xfrm flipH="1" flipV="1">
            <a:off x="10252875" y="2924119"/>
            <a:ext cx="1165" cy="760823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7" name="直接箭头连接符 56"/>
          <p:cNvCxnSpPr/>
          <p:nvPr/>
        </p:nvCxnSpPr>
        <p:spPr bwMode="auto">
          <a:xfrm>
            <a:off x="10218954" y="5265742"/>
            <a:ext cx="396848" cy="1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graphicFrame>
        <p:nvGraphicFramePr>
          <p:cNvPr id="61" name="对象 60">
            <a:extLst>
              <a:ext uri="{FF2B5EF4-FFF2-40B4-BE49-F238E27FC236}">
                <a16:creationId xmlns:a16="http://schemas.microsoft.com/office/drawing/2014/main" id="{6A86E141-2584-465E-83A4-BEFC312099A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686790" y="5080882"/>
          <a:ext cx="828675" cy="36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6" name="Formula" r:id="rId45" imgW="805320" imgH="354600" progId="Equation.Ribbit">
                  <p:embed/>
                </p:oleObj>
              </mc:Choice>
              <mc:Fallback>
                <p:oleObj name="Formula" r:id="rId45" imgW="805320" imgH="354600" progId="Equation.Ribbit">
                  <p:embed/>
                  <p:pic>
                    <p:nvPicPr>
                      <p:cNvPr id="61" name="对象 60">
                        <a:extLst>
                          <a:ext uri="{FF2B5EF4-FFF2-40B4-BE49-F238E27FC236}">
                            <a16:creationId xmlns:a16="http://schemas.microsoft.com/office/drawing/2014/main" id="{6A86E141-2584-465E-83A4-BEFC312099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0686790" y="5080882"/>
                        <a:ext cx="828675" cy="365125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1" name="矩形 70"/>
          <p:cNvSpPr/>
          <p:nvPr/>
        </p:nvSpPr>
        <p:spPr>
          <a:xfrm>
            <a:off x="9144000" y="5584952"/>
            <a:ext cx="1223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Broadcast</a:t>
            </a:r>
            <a:endParaRPr lang="en-US" dirty="0"/>
          </a:p>
        </p:txBody>
      </p:sp>
      <p:sp>
        <p:nvSpPr>
          <p:cNvPr id="72" name="矩形 71"/>
          <p:cNvSpPr/>
          <p:nvPr/>
        </p:nvSpPr>
        <p:spPr>
          <a:xfrm>
            <a:off x="9270803" y="5061053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upload</a:t>
            </a:r>
            <a:endParaRPr lang="en-US" dirty="0"/>
          </a:p>
        </p:txBody>
      </p:sp>
      <p:sp>
        <p:nvSpPr>
          <p:cNvPr id="73" name="矩形 72"/>
          <p:cNvSpPr/>
          <p:nvPr/>
        </p:nvSpPr>
        <p:spPr>
          <a:xfrm>
            <a:off x="9351472" y="4572000"/>
            <a:ext cx="7873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report</a:t>
            </a:r>
            <a:endParaRPr lang="en-US" dirty="0"/>
          </a:p>
        </p:txBody>
      </p:sp>
      <p:graphicFrame>
        <p:nvGraphicFramePr>
          <p:cNvPr id="74" name="对象 73">
            <a:extLst>
              <a:ext uri="{FF2B5EF4-FFF2-40B4-BE49-F238E27FC236}">
                <a16:creationId xmlns:a16="http://schemas.microsoft.com/office/drawing/2014/main" id="{2ABB8CCA-94BA-438A-92F3-856FB681F53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963903" y="5537028"/>
          <a:ext cx="371475" cy="288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7" name="Formula" r:id="rId46" imgW="362160" imgH="279720" progId="Equation.Ribbit">
                  <p:embed/>
                </p:oleObj>
              </mc:Choice>
              <mc:Fallback>
                <p:oleObj name="Formula" r:id="rId46" imgW="362160" imgH="279720" progId="Equation.Ribbit">
                  <p:embed/>
                  <p:pic>
                    <p:nvPicPr>
                      <p:cNvPr id="74" name="对象 73">
                        <a:extLst>
                          <a:ext uri="{FF2B5EF4-FFF2-40B4-BE49-F238E27FC236}">
                            <a16:creationId xmlns:a16="http://schemas.microsoft.com/office/drawing/2014/main" id="{2ABB8CCA-94BA-438A-92F3-856FB681F53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0963903" y="5537028"/>
                        <a:ext cx="371475" cy="288925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" name="对象 74">
            <a:extLst>
              <a:ext uri="{FF2B5EF4-FFF2-40B4-BE49-F238E27FC236}">
                <a16:creationId xmlns:a16="http://schemas.microsoft.com/office/drawing/2014/main" id="{6A86E141-2584-465E-83A4-BEFC312099A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966450" y="5828518"/>
          <a:ext cx="463550" cy="288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8" name="Formula" r:id="rId47" imgW="484200" imgH="302400" progId="Equation.Ribbit">
                  <p:embed/>
                </p:oleObj>
              </mc:Choice>
              <mc:Fallback>
                <p:oleObj name="Formula" r:id="rId47" imgW="484200" imgH="302400" progId="Equation.Ribbit">
                  <p:embed/>
                  <p:pic>
                    <p:nvPicPr>
                      <p:cNvPr id="75" name="对象 74">
                        <a:extLst>
                          <a:ext uri="{FF2B5EF4-FFF2-40B4-BE49-F238E27FC236}">
                            <a16:creationId xmlns:a16="http://schemas.microsoft.com/office/drawing/2014/main" id="{6A86E141-2584-465E-83A4-BEFC312099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8"/>
                      <a:stretch>
                        <a:fillRect/>
                      </a:stretch>
                    </p:blipFill>
                    <p:spPr>
                      <a:xfrm>
                        <a:off x="10966450" y="5828518"/>
                        <a:ext cx="463550" cy="288925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6" name="文本框 75">
            <a:extLst>
              <a:ext uri="{FF2B5EF4-FFF2-40B4-BE49-F238E27FC236}">
                <a16:creationId xmlns:a16="http://schemas.microsoft.com/office/drawing/2014/main" id="{32123F66-1989-4C97-8655-EFF039507C62}"/>
              </a:ext>
            </a:extLst>
          </p:cNvPr>
          <p:cNvSpPr txBox="1"/>
          <p:nvPr/>
        </p:nvSpPr>
        <p:spPr>
          <a:xfrm>
            <a:off x="5188365" y="5979641"/>
            <a:ext cx="3435712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        enable to screen attackers</a:t>
            </a:r>
            <a:endParaRPr lang="zh-CN" altLang="en-US" dirty="0"/>
          </a:p>
        </p:txBody>
      </p:sp>
      <p:graphicFrame>
        <p:nvGraphicFramePr>
          <p:cNvPr id="77" name="对象 76"/>
          <p:cNvGraphicFramePr>
            <a:graphicFrameLocks noChangeAspect="1"/>
          </p:cNvGraphicFramePr>
          <p:nvPr/>
        </p:nvGraphicFramePr>
        <p:xfrm>
          <a:off x="5318210" y="5979641"/>
          <a:ext cx="384396" cy="3416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9" name="Formula" r:id="rId49" imgW="223560" imgH="198360" progId="Equation.Ribbit">
                  <p:embed/>
                </p:oleObj>
              </mc:Choice>
              <mc:Fallback>
                <p:oleObj name="Formula" r:id="rId49" imgW="223560" imgH="198360" progId="Equation.Ribbit">
                  <p:embed/>
                  <p:pic>
                    <p:nvPicPr>
                      <p:cNvPr id="77" name="对象 76"/>
                      <p:cNvPicPr/>
                      <p:nvPr/>
                    </p:nvPicPr>
                    <p:blipFill>
                      <a:blip r:embed="rId50"/>
                      <a:stretch>
                        <a:fillRect/>
                      </a:stretch>
                    </p:blipFill>
                    <p:spPr>
                      <a:xfrm>
                        <a:off x="5318210" y="5979641"/>
                        <a:ext cx="384396" cy="3416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70" name="组合 69"/>
          <p:cNvGrpSpPr/>
          <p:nvPr/>
        </p:nvGrpSpPr>
        <p:grpSpPr>
          <a:xfrm rot="16200000">
            <a:off x="10314518" y="5636794"/>
            <a:ext cx="582514" cy="332749"/>
            <a:chOff x="11830215" y="2028855"/>
            <a:chExt cx="971385" cy="473377"/>
          </a:xfrm>
        </p:grpSpPr>
        <p:sp>
          <p:nvSpPr>
            <p:cNvPr id="68" name="椭圆 67"/>
            <p:cNvSpPr/>
            <p:nvPr/>
          </p:nvSpPr>
          <p:spPr bwMode="auto">
            <a:xfrm>
              <a:off x="11830215" y="2266683"/>
              <a:ext cx="971385" cy="235549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等腰三角形 68"/>
            <p:cNvSpPr/>
            <p:nvPr/>
          </p:nvSpPr>
          <p:spPr bwMode="auto">
            <a:xfrm>
              <a:off x="11865761" y="2028855"/>
              <a:ext cx="935839" cy="318726"/>
            </a:xfrm>
            <a:prstGeom prst="triangle">
              <a:avLst/>
            </a:prstGeom>
            <a:solidFill>
              <a:schemeClr val="accent1">
                <a:alpha val="49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80" name="流程图: 联系 79"/>
          <p:cNvSpPr/>
          <p:nvPr/>
        </p:nvSpPr>
        <p:spPr bwMode="auto">
          <a:xfrm>
            <a:off x="9940769" y="3688108"/>
            <a:ext cx="573967" cy="573599"/>
          </a:xfrm>
          <a:prstGeom prst="flowChartConnector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81" name="对象 80">
            <a:extLst>
              <a:ext uri="{FF2B5EF4-FFF2-40B4-BE49-F238E27FC236}">
                <a16:creationId xmlns:a16="http://schemas.microsoft.com/office/drawing/2014/main" id="{2ABB8CCA-94BA-438A-92F3-856FB681F53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48400" y="3813663"/>
          <a:ext cx="371475" cy="288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10" name="Formula" r:id="rId51" imgW="362160" imgH="279720" progId="Equation.Ribbit">
                  <p:embed/>
                </p:oleObj>
              </mc:Choice>
              <mc:Fallback>
                <p:oleObj name="Formula" r:id="rId51" imgW="362160" imgH="279720" progId="Equation.Ribbit">
                  <p:embed/>
                  <p:pic>
                    <p:nvPicPr>
                      <p:cNvPr id="81" name="对象 80">
                        <a:extLst>
                          <a:ext uri="{FF2B5EF4-FFF2-40B4-BE49-F238E27FC236}">
                            <a16:creationId xmlns:a16="http://schemas.microsoft.com/office/drawing/2014/main" id="{2ABB8CCA-94BA-438A-92F3-856FB681F53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0048400" y="3813663"/>
                        <a:ext cx="371475" cy="288925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0841106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0C7717-C011-C398-6625-39C6E52C0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– Simulation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esults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B7CC93-7553-EDDA-5AC5-2498397EBC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10</a:t>
            </a:fld>
            <a:endParaRPr lang="zh-CN" alt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9E82BA3-130E-753E-D204-3A74FF817EB0}"/>
              </a:ext>
            </a:extLst>
          </p:cNvPr>
          <p:cNvSpPr txBox="1">
            <a:spLocks/>
          </p:cNvSpPr>
          <p:nvPr/>
        </p:nvSpPr>
        <p:spPr bwMode="auto">
          <a:xfrm>
            <a:off x="514555" y="1219200"/>
            <a:ext cx="7611872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800" i="0" kern="0" dirty="0">
                <a:latin typeface="+mj-lt"/>
              </a:rPr>
              <a:t>MNIST Classification:</a:t>
            </a:r>
          </a:p>
          <a:p>
            <a:pPr lvl="1"/>
            <a:r>
              <a:rPr lang="en-US" sz="2600" i="0" kern="0" dirty="0">
                <a:latin typeface="+mj-lt"/>
              </a:rPr>
              <a:t>Trained model: CNN</a:t>
            </a:r>
          </a:p>
          <a:p>
            <a:pPr lvl="1"/>
            <a:r>
              <a:rPr lang="en-US" sz="2400" i="0" kern="0" dirty="0">
                <a:latin typeface="+mj-lt"/>
              </a:rPr>
              <a:t>Datasets: </a:t>
            </a:r>
          </a:p>
          <a:p>
            <a:pPr lvl="2"/>
            <a:r>
              <a:rPr lang="en-US" sz="2200" i="0" kern="0" dirty="0">
                <a:latin typeface="+mj-lt"/>
              </a:rPr>
              <a:t>50 local workers, 300 samples;1server, 2000 samples</a:t>
            </a:r>
          </a:p>
          <a:p>
            <a:pPr lvl="1"/>
            <a:r>
              <a:rPr lang="en-US" sz="2400" i="0" kern="0" dirty="0">
                <a:latin typeface="+mj-lt"/>
              </a:rPr>
              <a:t>No-</a:t>
            </a:r>
            <a:r>
              <a:rPr lang="en-US" altLang="zh-CN" sz="2400" i="0" kern="0" dirty="0" err="1">
                <a:latin typeface="+mj-lt"/>
              </a:rPr>
              <a:t>i.i.d</a:t>
            </a:r>
            <a:r>
              <a:rPr lang="en-US" altLang="zh-CN" sz="2400" i="0" kern="0" dirty="0">
                <a:latin typeface="+mj-lt"/>
              </a:rPr>
              <a:t> datasets: 492 no-</a:t>
            </a:r>
            <a:r>
              <a:rPr lang="en-US" altLang="zh-CN" sz="2400" i="0" kern="0" dirty="0" err="1">
                <a:latin typeface="+mj-lt"/>
              </a:rPr>
              <a:t>iid</a:t>
            </a:r>
            <a:r>
              <a:rPr lang="en-US" altLang="zh-CN" sz="2400" i="0" kern="0" dirty="0">
                <a:latin typeface="+mj-lt"/>
              </a:rPr>
              <a:t> pairs in1275 pairs</a:t>
            </a:r>
            <a:endParaRPr lang="en-US" sz="2600" b="1" i="0" kern="0" dirty="0">
              <a:latin typeface="+mj-lt"/>
            </a:endParaRPr>
          </a:p>
          <a:p>
            <a:endParaRPr lang="en-US" sz="2800" i="0" kern="0" dirty="0">
              <a:latin typeface="+mj-lt"/>
            </a:endParaRPr>
          </a:p>
          <a:p>
            <a:pPr lvl="1"/>
            <a:endParaRPr lang="en-US" sz="2400" i="0" kern="0" dirty="0">
              <a:latin typeface="+mj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4EEFAA1-E8DC-4675-8DD3-CFA4B8B270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5538" y="990600"/>
            <a:ext cx="2624157" cy="254795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CBBA363-1059-42E1-8629-E97192FBEC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887" y="3574594"/>
            <a:ext cx="2949648" cy="2504418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50F6150C-E2B9-408E-A3F5-41102C21D8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143" y="3571665"/>
            <a:ext cx="2914498" cy="2510276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8F89138D-3D12-4503-8C39-5117A3D6B5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7811" y="3535649"/>
            <a:ext cx="2766565" cy="2582308"/>
          </a:xfrm>
          <a:prstGeom prst="rect">
            <a:avLst/>
          </a:prstGeom>
        </p:spPr>
      </p:pic>
      <p:sp>
        <p:nvSpPr>
          <p:cNvPr id="34" name="TextBox 48">
            <a:extLst>
              <a:ext uri="{FF2B5EF4-FFF2-40B4-BE49-F238E27FC236}">
                <a16:creationId xmlns:a16="http://schemas.microsoft.com/office/drawing/2014/main" id="{926C4C26-633B-4020-9F2D-0D0041A585DD}"/>
              </a:ext>
            </a:extLst>
          </p:cNvPr>
          <p:cNvSpPr txBox="1"/>
          <p:nvPr/>
        </p:nvSpPr>
        <p:spPr>
          <a:xfrm>
            <a:off x="1569628" y="6017513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i.i.d</a:t>
            </a: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</a:t>
            </a:r>
          </a:p>
        </p:txBody>
      </p:sp>
      <p:sp>
        <p:nvSpPr>
          <p:cNvPr id="35" name="TextBox 48">
            <a:extLst>
              <a:ext uri="{FF2B5EF4-FFF2-40B4-BE49-F238E27FC236}">
                <a16:creationId xmlns:a16="http://schemas.microsoft.com/office/drawing/2014/main" id="{58D4D821-18A5-48C1-83F4-9B5824738087}"/>
              </a:ext>
            </a:extLst>
          </p:cNvPr>
          <p:cNvSpPr txBox="1"/>
          <p:nvPr/>
        </p:nvSpPr>
        <p:spPr>
          <a:xfrm>
            <a:off x="4796458" y="6017513"/>
            <a:ext cx="2522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492/1275 No-</a:t>
            </a:r>
            <a:r>
              <a:rPr lang="en-US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i.i.d</a:t>
            </a: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</a:t>
            </a:r>
          </a:p>
        </p:txBody>
      </p:sp>
      <p:sp>
        <p:nvSpPr>
          <p:cNvPr id="36" name="TextBox 48">
            <a:extLst>
              <a:ext uri="{FF2B5EF4-FFF2-40B4-BE49-F238E27FC236}">
                <a16:creationId xmlns:a16="http://schemas.microsoft.com/office/drawing/2014/main" id="{3F24C3B3-6A72-4C1B-8F48-3F18E2484EDB}"/>
              </a:ext>
            </a:extLst>
          </p:cNvPr>
          <p:cNvSpPr txBox="1"/>
          <p:nvPr/>
        </p:nvSpPr>
        <p:spPr>
          <a:xfrm>
            <a:off x="8114993" y="6073259"/>
            <a:ext cx="3352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Byzantine attacker under </a:t>
            </a:r>
            <a:r>
              <a:rPr lang="en-US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i.i.d</a:t>
            </a: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364807642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6D643C-B0B1-FEFB-1A7A-C504EE682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F21B45-7B06-FABC-6A8B-9841DA8A1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Outline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7E70C7-1D63-A0F1-3702-EBCF951FBF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3829" y="1346200"/>
            <a:ext cx="6464300" cy="388620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Introduction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research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3333FF"/>
                </a:solidFill>
              </a:rPr>
              <a:t>Proposed design</a:t>
            </a:r>
            <a:r>
              <a:rPr lang="zh-CN" altLang="en-US" dirty="0">
                <a:solidFill>
                  <a:srgbClr val="3333FF"/>
                </a:solidFill>
              </a:rPr>
              <a:t> </a:t>
            </a:r>
            <a:r>
              <a:rPr lang="en-US" altLang="zh-CN" dirty="0">
                <a:solidFill>
                  <a:srgbClr val="3333FF"/>
                </a:solidFill>
              </a:rPr>
              <a:t>and</a:t>
            </a:r>
            <a:r>
              <a:rPr lang="zh-CN" altLang="en-US" dirty="0">
                <a:solidFill>
                  <a:srgbClr val="3333FF"/>
                </a:solidFill>
              </a:rPr>
              <a:t> </a:t>
            </a:r>
            <a:r>
              <a:rPr lang="en-US" dirty="0">
                <a:solidFill>
                  <a:srgbClr val="3333FF"/>
                </a:solidFill>
              </a:rPr>
              <a:t>method 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Preliminary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esults 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ummary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and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f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uture work</a:t>
            </a:r>
          </a:p>
          <a:p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27476D-5606-8508-D3D2-25933D2BBD6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160570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3B861-A924-2E3A-D70E-EFCB4D9E1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Motivation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4ED5F-A432-252E-94C0-D720FE76D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304" y="1022348"/>
            <a:ext cx="10972800" cy="1562100"/>
          </a:xfrm>
        </p:spPr>
        <p:txBody>
          <a:bodyPr/>
          <a:lstStyle/>
          <a:p>
            <a:r>
              <a:rPr lang="en-US" sz="2800" dirty="0"/>
              <a:t>Problems in </a:t>
            </a:r>
            <a:r>
              <a:rPr lang="en-US" altLang="zh-CN" sz="2800" dirty="0"/>
              <a:t>existing</a:t>
            </a:r>
            <a:r>
              <a:rPr lang="en-US" sz="2800" dirty="0"/>
              <a:t> DSL methods</a:t>
            </a:r>
          </a:p>
          <a:p>
            <a:pPr lvl="1"/>
            <a:r>
              <a:rPr lang="en-US" sz="2400" dirty="0"/>
              <a:t>Not </a:t>
            </a:r>
            <a:r>
              <a:rPr lang="en-US" sz="2400" b="1" u="sng" dirty="0"/>
              <a:t>federated</a:t>
            </a:r>
            <a:r>
              <a:rPr lang="en-US" sz="2400" dirty="0"/>
              <a:t> enough: just best worker selection</a:t>
            </a:r>
          </a:p>
          <a:p>
            <a:pPr lvl="1"/>
            <a:r>
              <a:rPr lang="en-US" sz="2400" b="1" u="sng" dirty="0"/>
              <a:t>Flaw </a:t>
            </a:r>
            <a:r>
              <a:rPr lang="en-US" sz="2400" dirty="0"/>
              <a:t>of PSO: hard to escape from local optimal solution</a:t>
            </a:r>
          </a:p>
          <a:p>
            <a:pPr lvl="1"/>
            <a:r>
              <a:rPr lang="en-US" altLang="zh-CN" sz="2400" dirty="0"/>
              <a:t>Q:</a:t>
            </a:r>
            <a:r>
              <a:rPr lang="zh-CN" altLang="en-US" sz="2400" dirty="0"/>
              <a:t> </a:t>
            </a:r>
            <a:r>
              <a:rPr lang="en-US" altLang="zh-CN" sz="2400" dirty="0"/>
              <a:t>How to train the global optimal model with several better worker efficiently?</a:t>
            </a:r>
          </a:p>
          <a:p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C7E7ED-1523-94D6-2C05-9052726081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12</a:t>
            </a:fld>
            <a:endParaRPr lang="zh-CN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DE5FEB-E474-AEFE-CA20-2C154594C241}"/>
              </a:ext>
            </a:extLst>
          </p:cNvPr>
          <p:cNvSpPr/>
          <p:nvPr/>
        </p:nvSpPr>
        <p:spPr bwMode="auto">
          <a:xfrm>
            <a:off x="643898" y="3384027"/>
            <a:ext cx="10904203" cy="301677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4F96BBE-8EEC-8FD8-127F-5F5600AE6905}"/>
              </a:ext>
            </a:extLst>
          </p:cNvPr>
          <p:cNvSpPr/>
          <p:nvPr/>
        </p:nvSpPr>
        <p:spPr bwMode="auto">
          <a:xfrm>
            <a:off x="4885509" y="3706299"/>
            <a:ext cx="2566851" cy="1056037"/>
          </a:xfrm>
          <a:prstGeom prst="rect">
            <a:avLst/>
          </a:prstGeom>
          <a:solidFill>
            <a:srgbClr val="B2B2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i="0" dirty="0">
                <a:solidFill>
                  <a:srgbClr val="000000"/>
                </a:solidFill>
              </a:rPr>
              <a:t>How to contribute by better workers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DD2E18A-F373-58D0-6B48-FA82B9E95A26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 bwMode="auto">
          <a:xfrm flipV="1">
            <a:off x="7452360" y="4234317"/>
            <a:ext cx="916703" cy="1"/>
          </a:xfrm>
          <a:prstGeom prst="straightConnector1">
            <a:avLst/>
          </a:prstGeom>
          <a:ln w="28575" cap="flat" cmpd="sng" algn="ctr">
            <a:solidFill>
              <a:srgbClr val="3C3C77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C21A7F17-6D9E-9388-E0AD-79C9323EA993}"/>
              </a:ext>
            </a:extLst>
          </p:cNvPr>
          <p:cNvSpPr/>
          <p:nvPr/>
        </p:nvSpPr>
        <p:spPr bwMode="auto">
          <a:xfrm>
            <a:off x="1137970" y="3706299"/>
            <a:ext cx="2937401" cy="1056037"/>
          </a:xfrm>
          <a:prstGeom prst="rect">
            <a:avLst/>
          </a:prstGeom>
          <a:solidFill>
            <a:srgbClr val="B2B2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000" i="0" dirty="0">
                <a:solidFill>
                  <a:srgbClr val="000000"/>
                </a:solidFill>
              </a:rPr>
              <a:t>How to select better workers</a:t>
            </a:r>
            <a:endParaRPr lang="en-US" sz="2000" i="0" dirty="0">
              <a:solidFill>
                <a:srgbClr val="00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DABE5D-6F1C-9076-DEC2-B5F112E91B1C}"/>
              </a:ext>
            </a:extLst>
          </p:cNvPr>
          <p:cNvSpPr/>
          <p:nvPr/>
        </p:nvSpPr>
        <p:spPr bwMode="auto">
          <a:xfrm>
            <a:off x="8369063" y="3706298"/>
            <a:ext cx="2684967" cy="1056037"/>
          </a:xfrm>
          <a:prstGeom prst="rect">
            <a:avLst/>
          </a:prstGeom>
          <a:solidFill>
            <a:srgbClr val="B2B2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i="0" dirty="0">
                <a:solidFill>
                  <a:srgbClr val="000000"/>
                </a:solidFill>
              </a:rPr>
              <a:t>How to transmit / aggregate among better workers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EB5BD1D-57C4-B094-5A81-794D3739A8EF}"/>
              </a:ext>
            </a:extLst>
          </p:cNvPr>
          <p:cNvCxnSpPr>
            <a:cxnSpLocks/>
            <a:stCxn id="9" idx="3"/>
            <a:endCxn id="7" idx="1"/>
          </p:cNvCxnSpPr>
          <p:nvPr/>
        </p:nvCxnSpPr>
        <p:spPr bwMode="auto">
          <a:xfrm>
            <a:off x="4075371" y="4234318"/>
            <a:ext cx="810138" cy="0"/>
          </a:xfrm>
          <a:prstGeom prst="straightConnector1">
            <a:avLst/>
          </a:prstGeom>
          <a:ln w="28575" cap="flat" cmpd="sng" algn="ctr">
            <a:solidFill>
              <a:srgbClr val="3C3C77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7CBFF02-25DF-5597-85E4-3D45DCD9BF56}"/>
              </a:ext>
            </a:extLst>
          </p:cNvPr>
          <p:cNvSpPr txBox="1"/>
          <p:nvPr/>
        </p:nvSpPr>
        <p:spPr>
          <a:xfrm>
            <a:off x="419462" y="2760333"/>
            <a:ext cx="110562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rPr>
              <a:t>Solutions</a:t>
            </a:r>
            <a:r>
              <a:rPr lang="en-US" altLang="zh-CN" sz="2800" i="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Entropy Maximum Distributed Swarm Learning (EM-DSL)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2D6B0F2C-3363-475B-B352-1A570D4C7DBE}"/>
              </a:ext>
            </a:extLst>
          </p:cNvPr>
          <p:cNvSpPr/>
          <p:nvPr/>
        </p:nvSpPr>
        <p:spPr bwMode="auto">
          <a:xfrm>
            <a:off x="4885509" y="5084607"/>
            <a:ext cx="2566851" cy="10560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i="0" dirty="0">
                <a:solidFill>
                  <a:srgbClr val="000000"/>
                </a:solidFill>
              </a:rPr>
              <a:t>Adaptively weight on exploration and exploitation    </a:t>
            </a:r>
          </a:p>
        </p:txBody>
      </p:sp>
      <p:cxnSp>
        <p:nvCxnSpPr>
          <p:cNvPr id="22" name="Straight Arrow Connector 7">
            <a:extLst>
              <a:ext uri="{FF2B5EF4-FFF2-40B4-BE49-F238E27FC236}">
                <a16:creationId xmlns:a16="http://schemas.microsoft.com/office/drawing/2014/main" id="{8FDAEE2A-64F1-4DFA-943F-35B0DD204C4B}"/>
              </a:ext>
            </a:extLst>
          </p:cNvPr>
          <p:cNvCxnSpPr>
            <a:cxnSpLocks/>
            <a:stCxn id="21" idx="3"/>
            <a:endCxn id="24" idx="1"/>
          </p:cNvCxnSpPr>
          <p:nvPr/>
        </p:nvCxnSpPr>
        <p:spPr bwMode="auto">
          <a:xfrm flipV="1">
            <a:off x="7452360" y="5612625"/>
            <a:ext cx="916703" cy="1"/>
          </a:xfrm>
          <a:prstGeom prst="straightConnector1">
            <a:avLst/>
          </a:prstGeom>
          <a:ln w="28575" cap="flat" cmpd="sng" algn="ctr">
            <a:solidFill>
              <a:srgbClr val="3C3C77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8">
            <a:extLst>
              <a:ext uri="{FF2B5EF4-FFF2-40B4-BE49-F238E27FC236}">
                <a16:creationId xmlns:a16="http://schemas.microsoft.com/office/drawing/2014/main" id="{76FA4730-A65C-46D8-BB0B-CFCBB8E4ED72}"/>
              </a:ext>
            </a:extLst>
          </p:cNvPr>
          <p:cNvSpPr/>
          <p:nvPr/>
        </p:nvSpPr>
        <p:spPr bwMode="auto">
          <a:xfrm>
            <a:off x="1137970" y="5084607"/>
            <a:ext cx="2937401" cy="10560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000" i="0" kern="0" dirty="0">
                <a:solidFill>
                  <a:schemeClr val="tx1"/>
                </a:solidFill>
              </a:rPr>
              <a:t>Exploration score &amp;</a:t>
            </a:r>
            <a:endParaRPr lang="en-US" altLang="zh-CN" sz="2000" i="0" kern="0" baseline="30000" dirty="0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en-US" altLang="zh-CN" sz="2000" i="0" dirty="0">
                <a:solidFill>
                  <a:schemeClr val="tx1"/>
                </a:solidFill>
              </a:rPr>
              <a:t>Entropy maximization</a:t>
            </a:r>
            <a:endParaRPr lang="en-US" sz="2000" i="0" dirty="0">
              <a:solidFill>
                <a:schemeClr val="tx1"/>
              </a:solidFill>
            </a:endParaRPr>
          </a:p>
        </p:txBody>
      </p:sp>
      <p:sp>
        <p:nvSpPr>
          <p:cNvPr id="24" name="Rectangle 9">
            <a:extLst>
              <a:ext uri="{FF2B5EF4-FFF2-40B4-BE49-F238E27FC236}">
                <a16:creationId xmlns:a16="http://schemas.microsoft.com/office/drawing/2014/main" id="{7FDD8C41-B359-4A90-80A9-520811DB5BD7}"/>
              </a:ext>
            </a:extLst>
          </p:cNvPr>
          <p:cNvSpPr/>
          <p:nvPr/>
        </p:nvSpPr>
        <p:spPr bwMode="auto">
          <a:xfrm>
            <a:off x="8369063" y="5084606"/>
            <a:ext cx="2684967" cy="10560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i="0" dirty="0">
                <a:solidFill>
                  <a:srgbClr val="000000"/>
                </a:solidFill>
              </a:rPr>
              <a:t>Over-the-air Aggregation</a:t>
            </a:r>
          </a:p>
        </p:txBody>
      </p:sp>
      <p:cxnSp>
        <p:nvCxnSpPr>
          <p:cNvPr id="25" name="Straight Arrow Connector 10">
            <a:extLst>
              <a:ext uri="{FF2B5EF4-FFF2-40B4-BE49-F238E27FC236}">
                <a16:creationId xmlns:a16="http://schemas.microsoft.com/office/drawing/2014/main" id="{E44E92C3-2E3A-4A01-B242-89AE80111A35}"/>
              </a:ext>
            </a:extLst>
          </p:cNvPr>
          <p:cNvCxnSpPr>
            <a:cxnSpLocks/>
            <a:endCxn id="21" idx="1"/>
          </p:cNvCxnSpPr>
          <p:nvPr/>
        </p:nvCxnSpPr>
        <p:spPr bwMode="auto">
          <a:xfrm>
            <a:off x="4075371" y="5612626"/>
            <a:ext cx="810138" cy="0"/>
          </a:xfrm>
          <a:prstGeom prst="straightConnector1">
            <a:avLst/>
          </a:prstGeom>
          <a:ln w="28575" cap="flat" cmpd="sng" algn="ctr">
            <a:solidFill>
              <a:srgbClr val="3C3C77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35950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  <p:bldP spid="21" grpId="0" animBg="1"/>
      <p:bldP spid="23" grpId="0" animBg="1"/>
      <p:bldP spid="2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C3C57-E873-72A4-7924-C4644AA95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Method: Exploration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Score in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DSL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13F85E-DC2D-9B24-0CDB-5400EE3B8AC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13</a:t>
            </a:fld>
            <a:endParaRPr lang="zh-CN" altLang="en-US"/>
          </a:p>
        </p:txBody>
      </p:sp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95B00365-4643-4FCF-8F2C-2DB0DE3E4B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7089271"/>
              </p:ext>
            </p:extLst>
          </p:nvPr>
        </p:nvGraphicFramePr>
        <p:xfrm>
          <a:off x="452438" y="2044700"/>
          <a:ext cx="11315700" cy="1220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2" name="Equation" r:id="rId4" imgW="4241520" imgH="457200" progId="Equation.DSMT4">
                  <p:embed/>
                </p:oleObj>
              </mc:Choice>
              <mc:Fallback>
                <p:oleObj name="Equation" r:id="rId4" imgW="4241520" imgH="457200" progId="Equation.DSMT4">
                  <p:embed/>
                  <p:pic>
                    <p:nvPicPr>
                      <p:cNvPr id="12" name="对象 11">
                        <a:extLst>
                          <a:ext uri="{FF2B5EF4-FFF2-40B4-BE49-F238E27FC236}">
                            <a16:creationId xmlns:a16="http://schemas.microsoft.com/office/drawing/2014/main" id="{95B00365-4643-4FCF-8F2C-2DB0DE3E4B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2438" y="2044700"/>
                        <a:ext cx="11315700" cy="1220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287B351-401A-4F9A-9346-3417381FB3F4}"/>
              </a:ext>
            </a:extLst>
          </p:cNvPr>
          <p:cNvSpPr txBox="1">
            <a:spLocks/>
          </p:cNvSpPr>
          <p:nvPr/>
        </p:nvSpPr>
        <p:spPr bwMode="auto">
          <a:xfrm>
            <a:off x="547211" y="1504949"/>
            <a:ext cx="11473339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800" i="0" kern="0" dirty="0">
                <a:latin typeface="+mj-lt"/>
              </a:rPr>
              <a:t>Parameter updating function</a:t>
            </a:r>
          </a:p>
          <a:p>
            <a:endParaRPr lang="en-US" sz="2800" i="0" kern="0" dirty="0">
              <a:latin typeface="+mj-lt"/>
            </a:endParaRPr>
          </a:p>
          <a:p>
            <a:endParaRPr lang="en-US" sz="2800" i="0" kern="0" dirty="0">
              <a:latin typeface="+mj-lt"/>
            </a:endParaRPr>
          </a:p>
          <a:p>
            <a:endParaRPr lang="en-US" sz="2600" b="1" i="0" kern="0" dirty="0">
              <a:latin typeface="+mj-lt"/>
            </a:endParaRPr>
          </a:p>
          <a:p>
            <a:r>
              <a:rPr lang="en-US" sz="2600" i="0" kern="0" dirty="0">
                <a:latin typeface="+mj-lt"/>
              </a:rPr>
              <a:t>Individual exploration score</a:t>
            </a:r>
            <a:r>
              <a:rPr lang="en-US" altLang="zh-CN" sz="2800" i="0" kern="0" baseline="30000" dirty="0">
                <a:latin typeface="+mj-lt"/>
              </a:rPr>
              <a:t> [1],[2]</a:t>
            </a:r>
            <a:r>
              <a:rPr lang="en-US" sz="2600" i="0" kern="0" dirty="0">
                <a:latin typeface="+mj-lt"/>
              </a:rPr>
              <a:t>: the improvement &amp; diversity of the </a:t>
            </a:r>
            <a:r>
              <a:rPr lang="en-US" sz="2600" i="0" kern="0" dirty="0" err="1">
                <a:latin typeface="+mj-lt"/>
              </a:rPr>
              <a:t>i-th</a:t>
            </a:r>
            <a:r>
              <a:rPr lang="en-US" sz="2600" i="0" kern="0" dirty="0">
                <a:latin typeface="+mj-lt"/>
              </a:rPr>
              <a:t> worker. </a:t>
            </a:r>
          </a:p>
          <a:p>
            <a:endParaRPr lang="en-US" sz="2600" b="1" i="0" kern="0" dirty="0">
              <a:latin typeface="+mj-lt"/>
            </a:endParaRPr>
          </a:p>
          <a:p>
            <a:endParaRPr lang="en-US" i="0" kern="0" dirty="0">
              <a:latin typeface="+mj-lt"/>
            </a:endParaRPr>
          </a:p>
          <a:p>
            <a:r>
              <a:rPr lang="en-US" sz="2800" i="0" kern="0" dirty="0">
                <a:latin typeface="+mj-lt"/>
              </a:rPr>
              <a:t>S</a:t>
            </a:r>
            <a:r>
              <a:rPr lang="en-US" altLang="zh-CN" sz="2800" i="0" kern="0" dirty="0">
                <a:latin typeface="+mj-lt"/>
              </a:rPr>
              <a:t>election</a:t>
            </a:r>
            <a:r>
              <a:rPr lang="en-US" sz="2800" i="0" kern="0" dirty="0">
                <a:latin typeface="+mj-lt"/>
              </a:rPr>
              <a:t>: </a:t>
            </a:r>
          </a:p>
          <a:p>
            <a:pPr lvl="1"/>
            <a:r>
              <a:rPr lang="en-US" sz="2600" i="0" kern="0" dirty="0">
                <a:latin typeface="+mj-lt"/>
              </a:rPr>
              <a:t>The top k.</a:t>
            </a:r>
          </a:p>
          <a:p>
            <a:pPr lvl="1"/>
            <a:r>
              <a:rPr lang="en-US" sz="2600" i="0" kern="0" dirty="0">
                <a:latin typeface="+mj-lt"/>
              </a:rPr>
              <a:t>The worker better than the average of selected workers in last round.</a:t>
            </a: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700707DC-0E95-4E22-B1EB-ECC6819102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7153525"/>
              </p:ext>
            </p:extLst>
          </p:nvPr>
        </p:nvGraphicFramePr>
        <p:xfrm>
          <a:off x="1090984" y="3988751"/>
          <a:ext cx="9531894" cy="13284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3" name="Equation" r:id="rId6" imgW="4559040" imgH="634680" progId="Equation.DSMT4">
                  <p:embed/>
                </p:oleObj>
              </mc:Choice>
              <mc:Fallback>
                <p:oleObj name="Equation" r:id="rId6" imgW="4559040" imgH="634680" progId="Equation.DSMT4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700707DC-0E95-4E22-B1EB-ECC6819102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90984" y="3988751"/>
                        <a:ext cx="9531894" cy="13284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文本框 15">
            <a:extLst>
              <a:ext uri="{FF2B5EF4-FFF2-40B4-BE49-F238E27FC236}">
                <a16:creationId xmlns:a16="http://schemas.microsoft.com/office/drawing/2014/main" id="{CEB566BD-FB9E-4174-AD7F-98B9A4A1B204}"/>
              </a:ext>
            </a:extLst>
          </p:cNvPr>
          <p:cNvSpPr txBox="1"/>
          <p:nvPr/>
        </p:nvSpPr>
        <p:spPr>
          <a:xfrm>
            <a:off x="117566" y="6263638"/>
            <a:ext cx="11057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 Wu H, Qu Y, Lin S, et al. Contrastive learning for compact single image dehazing[C]//Proceedings of the IEEE/CVF conference on computer vision and pattern recognition. 2021: 10551-10560.</a:t>
            </a:r>
          </a:p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[2] Amin S,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Gomrokchi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M,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Satija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H, et al. A survey of exploration methods in reinforcement learning[J].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arXiv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preprint arXiv:2109.00157, 2021.</a:t>
            </a:r>
            <a:endParaRPr lang="zh-CN" altLang="en-US" sz="900" i="0" dirty="0">
              <a:latin typeface="+mn-lt"/>
              <a:ea typeface="宋体" panose="02010600030101010101" pitchFamily="2" charset="-122"/>
            </a:endParaRPr>
          </a:p>
        </p:txBody>
      </p:sp>
      <p:sp>
        <p:nvSpPr>
          <p:cNvPr id="19" name="TextBox 11">
            <a:extLst>
              <a:ext uri="{FF2B5EF4-FFF2-40B4-BE49-F238E27FC236}">
                <a16:creationId xmlns:a16="http://schemas.microsoft.com/office/drawing/2014/main" id="{46909B20-637B-492B-A683-7CB9FF63F832}"/>
              </a:ext>
            </a:extLst>
          </p:cNvPr>
          <p:cNvSpPr txBox="1"/>
          <p:nvPr/>
        </p:nvSpPr>
        <p:spPr>
          <a:xfrm>
            <a:off x="932792" y="1063891"/>
            <a:ext cx="96900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800" i="0" kern="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Multi-worker selections: to</a:t>
            </a:r>
            <a:r>
              <a:rPr lang="zh-CN" altLang="en-US" sz="2800" i="0" kern="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 </a:t>
            </a:r>
            <a:r>
              <a:rPr lang="en-US" altLang="zh-CN" sz="2800" i="0" kern="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enhance</a:t>
            </a:r>
            <a:r>
              <a:rPr lang="zh-CN" altLang="en-US" sz="2800" i="0" kern="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 </a:t>
            </a:r>
            <a:r>
              <a:rPr lang="en-US" altLang="zh-CN" sz="2800" kern="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exploration</a:t>
            </a:r>
            <a:r>
              <a:rPr lang="zh-CN" altLang="en-US" sz="2800" i="0" kern="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 </a:t>
            </a:r>
            <a:r>
              <a:rPr lang="en-US" altLang="zh-CN" sz="2800" i="0" kern="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capability </a:t>
            </a:r>
            <a:endParaRPr lang="zh-CN" altLang="en-US" sz="2800" i="0" kern="0" dirty="0">
              <a:solidFill>
                <a:srgbClr val="0000DA"/>
              </a:solidFill>
              <a:latin typeface="+mj-lt"/>
              <a:ea typeface="ＭＳ Ｐゴシック" pitchFamily="-112" charset="-128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97613572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287B351-401A-4F9A-9346-3417381FB3F4}"/>
              </a:ext>
            </a:extLst>
          </p:cNvPr>
          <p:cNvSpPr txBox="1">
            <a:spLocks/>
          </p:cNvSpPr>
          <p:nvPr/>
        </p:nvSpPr>
        <p:spPr bwMode="auto">
          <a:xfrm>
            <a:off x="526941" y="1400991"/>
            <a:ext cx="11473339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800" i="0" kern="0" dirty="0">
                <a:latin typeface="+mj-lt"/>
              </a:rPr>
              <a:t>A</a:t>
            </a:r>
            <a:r>
              <a:rPr lang="en-US" altLang="zh-CN" sz="2800" i="0" kern="0" dirty="0">
                <a:latin typeface="+mj-lt"/>
              </a:rPr>
              <a:t>void local optimal solution: Adding “controlled” Random</a:t>
            </a:r>
            <a:r>
              <a:rPr lang="en-US" altLang="zh-CN" sz="2800" i="0" kern="0" baseline="30000" dirty="0">
                <a:latin typeface="+mj-lt"/>
              </a:rPr>
              <a:t> [1],[2]</a:t>
            </a:r>
            <a:r>
              <a:rPr lang="en-US" altLang="zh-CN" sz="2800" i="0" kern="0" dirty="0">
                <a:latin typeface="+mj-lt"/>
              </a:rPr>
              <a:t> </a:t>
            </a:r>
          </a:p>
          <a:p>
            <a:pPr lvl="1"/>
            <a:r>
              <a:rPr lang="en-US" sz="2600" i="0" kern="0" dirty="0">
                <a:latin typeface="+mj-lt"/>
              </a:rPr>
              <a:t>Initial parameters:</a:t>
            </a:r>
          </a:p>
          <a:p>
            <a:pPr lvl="1"/>
            <a:r>
              <a:rPr lang="en-US" sz="2600" i="0" kern="0" dirty="0">
                <a:latin typeface="+mj-lt"/>
              </a:rPr>
              <a:t>Optimal parameters:</a:t>
            </a:r>
            <a:endParaRPr lang="en-US" sz="2800" i="0" kern="0" dirty="0">
              <a:latin typeface="+mj-lt"/>
            </a:endParaRPr>
          </a:p>
          <a:p>
            <a:pPr lvl="1"/>
            <a:r>
              <a:rPr lang="en-US" sz="2800" i="0" kern="0" dirty="0">
                <a:latin typeface="+mj-lt"/>
              </a:rPr>
              <a:t>Enhance exploration: maximum params entropy</a:t>
            </a:r>
          </a:p>
          <a:p>
            <a:pPr lvl="2"/>
            <a:r>
              <a:rPr lang="en-US" altLang="zh-CN" sz="2000" dirty="0" err="1"/>
              <a:t>Kraskov-Stögbauer-Grassberger</a:t>
            </a:r>
            <a:r>
              <a:rPr lang="en-US" altLang="zh-CN" sz="2000" dirty="0"/>
              <a:t> (KSG) estimator</a:t>
            </a:r>
            <a:r>
              <a:rPr lang="en-US" altLang="zh-CN" sz="2400" i="0" kern="0" baseline="30000" dirty="0">
                <a:latin typeface="+mj-lt"/>
              </a:rPr>
              <a:t> [2]</a:t>
            </a:r>
            <a:endParaRPr lang="en-US" sz="2400" i="0" kern="0" dirty="0"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BC3C57-E873-72A4-7924-C4644AA95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Method: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Exploration Enhanced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EM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13F85E-DC2D-9B24-0CDB-5400EE3B8AC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14</a:t>
            </a:fld>
            <a:endParaRPr lang="zh-CN" altLang="en-US"/>
          </a:p>
        </p:txBody>
      </p:sp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95B00365-4643-4FCF-8F2C-2DB0DE3E4B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1363635"/>
              </p:ext>
            </p:extLst>
          </p:nvPr>
        </p:nvGraphicFramePr>
        <p:xfrm>
          <a:off x="1655763" y="4052888"/>
          <a:ext cx="8507412" cy="1733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8" name="Equation" r:id="rId4" imgW="4241520" imgH="863280" progId="Equation.DSMT4">
                  <p:embed/>
                </p:oleObj>
              </mc:Choice>
              <mc:Fallback>
                <p:oleObj name="Equation" r:id="rId4" imgW="4241520" imgH="863280" progId="Equation.DSMT4">
                  <p:embed/>
                  <p:pic>
                    <p:nvPicPr>
                      <p:cNvPr id="12" name="对象 11">
                        <a:extLst>
                          <a:ext uri="{FF2B5EF4-FFF2-40B4-BE49-F238E27FC236}">
                            <a16:creationId xmlns:a16="http://schemas.microsoft.com/office/drawing/2014/main" id="{95B00365-4643-4FCF-8F2C-2DB0DE3E4B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55763" y="4052888"/>
                        <a:ext cx="8507412" cy="1733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文本框 15">
            <a:extLst>
              <a:ext uri="{FF2B5EF4-FFF2-40B4-BE49-F238E27FC236}">
                <a16:creationId xmlns:a16="http://schemas.microsoft.com/office/drawing/2014/main" id="{CEB566BD-FB9E-4174-AD7F-98B9A4A1B204}"/>
              </a:ext>
            </a:extLst>
          </p:cNvPr>
          <p:cNvSpPr txBox="1"/>
          <p:nvPr/>
        </p:nvSpPr>
        <p:spPr>
          <a:xfrm>
            <a:off x="117566" y="6230983"/>
            <a:ext cx="11057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 Mahankali S, Hong Z W,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Sekhari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A, et al. Random Latent Exploration for Deep Reinforcement Learning[J].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arXiv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preprint arXiv:2407.13755, 2024.</a:t>
            </a:r>
          </a:p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[2] Kim D, Shin J,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Abbeel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P, et al. Accelerating reinforcement learning with value-conditional state entropy exploration[J]. Advances in Neural Information Processing Systems, 2024, 36.</a:t>
            </a:r>
            <a:endParaRPr lang="zh-CN" altLang="en-US" sz="900" i="0" dirty="0">
              <a:latin typeface="+mn-lt"/>
              <a:ea typeface="宋体" panose="02010600030101010101" pitchFamily="2" charset="-122"/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4E1878B5-0DC2-4228-A811-2DBD49FBAD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3478503"/>
              </p:ext>
            </p:extLst>
          </p:nvPr>
        </p:nvGraphicFramePr>
        <p:xfrm>
          <a:off x="4005940" y="2046056"/>
          <a:ext cx="1487715" cy="4675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9" name="Equation" r:id="rId6" imgW="888840" imgH="279360" progId="Equation.DSMT4">
                  <p:embed/>
                </p:oleObj>
              </mc:Choice>
              <mc:Fallback>
                <p:oleObj name="Equation" r:id="rId6" imgW="888840" imgH="279360" progId="Equation.DSMT4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4E1878B5-0DC2-4228-A811-2DBD49FBAD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005940" y="2046056"/>
                        <a:ext cx="1487715" cy="4675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43CD64B3-DA7D-4A3D-85E6-2D5B2BC8A7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8328501"/>
              </p:ext>
            </p:extLst>
          </p:nvPr>
        </p:nvGraphicFramePr>
        <p:xfrm>
          <a:off x="4200525" y="2527300"/>
          <a:ext cx="1403350" cy="554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0" name="Equation" r:id="rId8" imgW="838080" imgH="330120" progId="Equation.DSMT4">
                  <p:embed/>
                </p:oleObj>
              </mc:Choice>
              <mc:Fallback>
                <p:oleObj name="Equation" r:id="rId8" imgW="838080" imgH="330120" progId="Equation.DSMT4">
                  <p:embed/>
                  <p:pic>
                    <p:nvPicPr>
                      <p:cNvPr id="14" name="对象 13">
                        <a:extLst>
                          <a:ext uri="{FF2B5EF4-FFF2-40B4-BE49-F238E27FC236}">
                            <a16:creationId xmlns:a16="http://schemas.microsoft.com/office/drawing/2014/main" id="{43CD64B3-DA7D-4A3D-85E6-2D5B2BC8A7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00525" y="2527300"/>
                        <a:ext cx="1403350" cy="554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79757011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287B351-401A-4F9A-9346-3417381FB3F4}"/>
              </a:ext>
            </a:extLst>
          </p:cNvPr>
          <p:cNvSpPr txBox="1">
            <a:spLocks/>
          </p:cNvSpPr>
          <p:nvPr/>
        </p:nvSpPr>
        <p:spPr bwMode="auto">
          <a:xfrm>
            <a:off x="568982" y="1514914"/>
            <a:ext cx="11473339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altLang="zh-CN" sz="2800" i="0" kern="0" dirty="0">
                <a:latin typeface="+mj-lt"/>
              </a:rPr>
              <a:t>Maximum Entropy: KSG estimator</a:t>
            </a:r>
          </a:p>
          <a:p>
            <a:pPr lvl="1"/>
            <a:r>
              <a:rPr lang="en-US" sz="2400" i="0" kern="0" dirty="0">
                <a:latin typeface="+mj-lt"/>
              </a:rPr>
              <a:t>Entropy:</a:t>
            </a:r>
          </a:p>
          <a:p>
            <a:pPr lvl="1"/>
            <a:r>
              <a:rPr lang="en-US" altLang="zh-CN" sz="2400" i="0" kern="0" dirty="0">
                <a:latin typeface="+mj-lt"/>
              </a:rPr>
              <a:t>non-parametric entropy estimators: KL estimator</a:t>
            </a:r>
            <a:r>
              <a:rPr lang="en-US" altLang="zh-CN" sz="2400" i="0" kern="0" baseline="30000" dirty="0">
                <a:latin typeface="+mj-lt"/>
              </a:rPr>
              <a:t> [1]</a:t>
            </a:r>
            <a:r>
              <a:rPr lang="en-US" altLang="zh-CN" sz="2400" i="0" kern="0" dirty="0">
                <a:latin typeface="+mj-lt"/>
              </a:rPr>
              <a:t> </a:t>
            </a:r>
          </a:p>
          <a:p>
            <a:pPr lvl="1"/>
            <a:endParaRPr lang="en-US" altLang="zh-CN" sz="2400" i="0" kern="0" dirty="0">
              <a:latin typeface="+mj-lt"/>
            </a:endParaRPr>
          </a:p>
          <a:p>
            <a:pPr lvl="1"/>
            <a:endParaRPr lang="en-US" altLang="zh-CN" sz="2400" i="0" kern="0" dirty="0">
              <a:latin typeface="+mj-lt"/>
            </a:endParaRPr>
          </a:p>
          <a:p>
            <a:pPr lvl="1"/>
            <a:r>
              <a:rPr lang="en-US" altLang="zh-CN" sz="2400" i="0" kern="0" dirty="0">
                <a:latin typeface="+mj-lt"/>
              </a:rPr>
              <a:t>mutual information estimators: KSG estimator </a:t>
            </a:r>
            <a:r>
              <a:rPr lang="en-US" altLang="zh-CN" sz="2400" i="0" kern="0" baseline="30000" dirty="0">
                <a:latin typeface="+mj-lt"/>
              </a:rPr>
              <a:t>[2]</a:t>
            </a:r>
            <a:r>
              <a:rPr lang="en-US" altLang="zh-CN" sz="2400" i="0" kern="0" dirty="0">
                <a:latin typeface="+mj-lt"/>
              </a:rPr>
              <a:t> </a:t>
            </a:r>
          </a:p>
          <a:p>
            <a:pPr lvl="2"/>
            <a:r>
              <a:rPr lang="en-US" altLang="zh-CN" sz="2200" i="0" kern="0" dirty="0">
                <a:latin typeface="+mj-lt"/>
              </a:rPr>
              <a:t>Joint distance:</a:t>
            </a:r>
          </a:p>
          <a:p>
            <a:pPr lvl="2"/>
            <a:r>
              <a:rPr lang="en-US" altLang="zh-CN" sz="2200" i="0" kern="0" dirty="0">
                <a:latin typeface="+mj-lt"/>
              </a:rPr>
              <a:t>Joint entropy:</a:t>
            </a:r>
          </a:p>
          <a:p>
            <a:pPr lvl="2"/>
            <a:r>
              <a:rPr lang="en-US" altLang="zh-CN" sz="2200" i="0" kern="0" dirty="0">
                <a:latin typeface="+mj-lt"/>
              </a:rPr>
              <a:t>Individual entropy: </a:t>
            </a:r>
          </a:p>
          <a:p>
            <a:pPr lvl="2"/>
            <a:r>
              <a:rPr lang="en-US" altLang="zh-CN" sz="2200" i="0" kern="0" dirty="0">
                <a:latin typeface="+mj-lt"/>
              </a:rPr>
              <a:t>Conditional entropy:</a:t>
            </a:r>
          </a:p>
          <a:p>
            <a:pPr lvl="1"/>
            <a:endParaRPr lang="en-US" altLang="zh-CN" sz="2400" i="0" kern="0" dirty="0"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BC3C57-E873-72A4-7924-C4644AA95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Method: Entropy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maximization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13F85E-DC2D-9B24-0CDB-5400EE3B8AC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15</a:t>
            </a:fld>
            <a:endParaRPr lang="zh-CN" altLang="en-US"/>
          </a:p>
        </p:txBody>
      </p:sp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95B00365-4643-4FCF-8F2C-2DB0DE3E4B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9079222"/>
              </p:ext>
            </p:extLst>
          </p:nvPr>
        </p:nvGraphicFramePr>
        <p:xfrm>
          <a:off x="3646039" y="4501347"/>
          <a:ext cx="6310761" cy="703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4" name="Equation" r:id="rId4" imgW="3873240" imgH="431640" progId="Equation.DSMT4">
                  <p:embed/>
                </p:oleObj>
              </mc:Choice>
              <mc:Fallback>
                <p:oleObj name="Equation" r:id="rId4" imgW="3873240" imgH="431640" progId="Equation.DSMT4">
                  <p:embed/>
                  <p:pic>
                    <p:nvPicPr>
                      <p:cNvPr id="12" name="对象 11">
                        <a:extLst>
                          <a:ext uri="{FF2B5EF4-FFF2-40B4-BE49-F238E27FC236}">
                            <a16:creationId xmlns:a16="http://schemas.microsoft.com/office/drawing/2014/main" id="{95B00365-4643-4FCF-8F2C-2DB0DE3E4B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46039" y="4501347"/>
                        <a:ext cx="6310761" cy="703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文本框 15">
            <a:extLst>
              <a:ext uri="{FF2B5EF4-FFF2-40B4-BE49-F238E27FC236}">
                <a16:creationId xmlns:a16="http://schemas.microsoft.com/office/drawing/2014/main" id="{CEB566BD-FB9E-4174-AD7F-98B9A4A1B204}"/>
              </a:ext>
            </a:extLst>
          </p:cNvPr>
          <p:cNvSpPr txBox="1"/>
          <p:nvPr/>
        </p:nvSpPr>
        <p:spPr>
          <a:xfrm>
            <a:off x="97972" y="6214892"/>
            <a:ext cx="1105770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 Kim D, Shin J,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Abbeel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P, et al. Accelerating reinforcement learning with value-conditional state entropy exploration[J]. Advances in Neural Information Processing Systems, 2024, 36</a:t>
            </a:r>
          </a:p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[2 ]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Kraskov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A,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Stögbauer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H,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Grassberger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P. Estimating mutual information[J]. Physical Review E—Statistical, Nonlinear, and Soft Matter Physics, 2004, 69(6): 066138.</a:t>
            </a:r>
          </a:p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.</a:t>
            </a:r>
            <a:endParaRPr lang="zh-CN" altLang="en-US" sz="900" i="0" dirty="0">
              <a:latin typeface="+mn-lt"/>
              <a:ea typeface="宋体" panose="02010600030101010101" pitchFamily="2" charset="-122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46EBAE2F-9643-43D9-8894-28BD30B612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8295139"/>
              </p:ext>
            </p:extLst>
          </p:nvPr>
        </p:nvGraphicFramePr>
        <p:xfrm>
          <a:off x="2748461" y="2042693"/>
          <a:ext cx="3221042" cy="4692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5" name="Equation" r:id="rId6" imgW="1917360" imgH="279360" progId="Equation.DSMT4">
                  <p:embed/>
                </p:oleObj>
              </mc:Choice>
              <mc:Fallback>
                <p:oleObj name="Equation" r:id="rId6" imgW="1917360" imgH="279360" progId="Equation.DSMT4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46EBAE2F-9643-43D9-8894-28BD30B612E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748461" y="2042693"/>
                        <a:ext cx="3221042" cy="4692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5BAB4F3A-4389-4B08-9532-9910A18EC3B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5457358"/>
              </p:ext>
            </p:extLst>
          </p:nvPr>
        </p:nvGraphicFramePr>
        <p:xfrm>
          <a:off x="6732007" y="2034622"/>
          <a:ext cx="3796655" cy="4692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6" name="Equation" r:id="rId8" imgW="2260440" imgH="279360" progId="Equation.DSMT4">
                  <p:embed/>
                </p:oleObj>
              </mc:Choice>
              <mc:Fallback>
                <p:oleObj name="Equation" r:id="rId8" imgW="2260440" imgH="279360" progId="Equation.DSMT4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5BAB4F3A-4389-4B08-9532-9910A18EC3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32007" y="2034622"/>
                        <a:ext cx="3796655" cy="4692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1D614118-9E60-41B5-82E7-7516F3D9E0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567502"/>
              </p:ext>
            </p:extLst>
          </p:nvPr>
        </p:nvGraphicFramePr>
        <p:xfrm>
          <a:off x="1324982" y="2743961"/>
          <a:ext cx="5407025" cy="730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7" name="Equation" r:id="rId10" imgW="3200400" imgH="431640" progId="Equation.DSMT4">
                  <p:embed/>
                </p:oleObj>
              </mc:Choice>
              <mc:Fallback>
                <p:oleObj name="Equation" r:id="rId10" imgW="3200400" imgH="431640" progId="Equation.DSMT4">
                  <p:embed/>
                  <p:pic>
                    <p:nvPicPr>
                      <p:cNvPr id="18" name="对象 17">
                        <a:extLst>
                          <a:ext uri="{FF2B5EF4-FFF2-40B4-BE49-F238E27FC236}">
                            <a16:creationId xmlns:a16="http://schemas.microsoft.com/office/drawing/2014/main" id="{1D614118-9E60-41B5-82E7-7516F3D9E04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324982" y="2743961"/>
                        <a:ext cx="5407025" cy="730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C84CAF8C-5E7F-418C-ADE2-12C60C7675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4316673"/>
              </p:ext>
            </p:extLst>
          </p:nvPr>
        </p:nvGraphicFramePr>
        <p:xfrm>
          <a:off x="4347841" y="5469696"/>
          <a:ext cx="4282493" cy="5120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8" name="Equation" r:id="rId12" imgW="2336760" imgH="279360" progId="Equation.DSMT4">
                  <p:embed/>
                </p:oleObj>
              </mc:Choice>
              <mc:Fallback>
                <p:oleObj name="Equation" r:id="rId12" imgW="2336760" imgH="279360" progId="Equation.DSMT4">
                  <p:embed/>
                  <p:pic>
                    <p:nvPicPr>
                      <p:cNvPr id="14" name="对象 13">
                        <a:extLst>
                          <a:ext uri="{FF2B5EF4-FFF2-40B4-BE49-F238E27FC236}">
                            <a16:creationId xmlns:a16="http://schemas.microsoft.com/office/drawing/2014/main" id="{C84CAF8C-5E7F-418C-ADE2-12C60C7675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347841" y="5469696"/>
                        <a:ext cx="4282493" cy="5120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DC15984C-AFC1-4F11-9547-AAFEDAE032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3891042"/>
              </p:ext>
            </p:extLst>
          </p:nvPr>
        </p:nvGraphicFramePr>
        <p:xfrm>
          <a:off x="4360799" y="4140113"/>
          <a:ext cx="3048994" cy="50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9" name="Equation" r:id="rId14" imgW="2006280" imgH="330120" progId="Equation.DSMT4">
                  <p:embed/>
                </p:oleObj>
              </mc:Choice>
              <mc:Fallback>
                <p:oleObj name="Equation" r:id="rId14" imgW="2006280" imgH="330120" progId="Equation.DSMT4">
                  <p:embed/>
                  <p:pic>
                    <p:nvPicPr>
                      <p:cNvPr id="21" name="对象 20">
                        <a:extLst>
                          <a:ext uri="{FF2B5EF4-FFF2-40B4-BE49-F238E27FC236}">
                            <a16:creationId xmlns:a16="http://schemas.microsoft.com/office/drawing/2014/main" id="{DC15984C-AFC1-4F11-9547-AAFEDAE0322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360799" y="4140113"/>
                        <a:ext cx="3048994" cy="501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>
            <a:extLst>
              <a:ext uri="{FF2B5EF4-FFF2-40B4-BE49-F238E27FC236}">
                <a16:creationId xmlns:a16="http://schemas.microsoft.com/office/drawing/2014/main" id="{660430CD-56BD-45FB-B320-7150798839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5227618"/>
              </p:ext>
            </p:extLst>
          </p:nvPr>
        </p:nvGraphicFramePr>
        <p:xfrm>
          <a:off x="1830354" y="3222586"/>
          <a:ext cx="1343770" cy="731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0" name="Equation" r:id="rId16" imgW="863280" imgH="469800" progId="Equation.DSMT4">
                  <p:embed/>
                </p:oleObj>
              </mc:Choice>
              <mc:Fallback>
                <p:oleObj name="Equation" r:id="rId16" imgW="863280" imgH="469800" progId="Equation.DSMT4">
                  <p:embed/>
                  <p:pic>
                    <p:nvPicPr>
                      <p:cNvPr id="22" name="对象 21">
                        <a:extLst>
                          <a:ext uri="{FF2B5EF4-FFF2-40B4-BE49-F238E27FC236}">
                            <a16:creationId xmlns:a16="http://schemas.microsoft.com/office/drawing/2014/main" id="{660430CD-56BD-45FB-B320-7150798839F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830354" y="3222586"/>
                        <a:ext cx="1343770" cy="731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>
            <a:extLst>
              <a:ext uri="{FF2B5EF4-FFF2-40B4-BE49-F238E27FC236}">
                <a16:creationId xmlns:a16="http://schemas.microsoft.com/office/drawing/2014/main" id="{CD32A292-76CE-4B9C-AB6B-E8E4AE2F6C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0081397"/>
              </p:ext>
            </p:extLst>
          </p:nvPr>
        </p:nvGraphicFramePr>
        <p:xfrm>
          <a:off x="4018588" y="4921641"/>
          <a:ext cx="6604290" cy="6983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1" name="Equation" r:id="rId18" imgW="4089240" imgH="431640" progId="Equation.DSMT4">
                  <p:embed/>
                </p:oleObj>
              </mc:Choice>
              <mc:Fallback>
                <p:oleObj name="Equation" r:id="rId18" imgW="4089240" imgH="431640" progId="Equation.DSMT4">
                  <p:embed/>
                  <p:pic>
                    <p:nvPicPr>
                      <p:cNvPr id="24" name="对象 23">
                        <a:extLst>
                          <a:ext uri="{FF2B5EF4-FFF2-40B4-BE49-F238E27FC236}">
                            <a16:creationId xmlns:a16="http://schemas.microsoft.com/office/drawing/2014/main" id="{CD32A292-76CE-4B9C-AB6B-E8E4AE2F6C8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18588" y="4921641"/>
                        <a:ext cx="6604290" cy="6983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>
            <a:extLst>
              <a:ext uri="{FF2B5EF4-FFF2-40B4-BE49-F238E27FC236}">
                <a16:creationId xmlns:a16="http://schemas.microsoft.com/office/drawing/2014/main" id="{9262C15C-0431-4F60-9B99-CA59044AC4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6610837"/>
              </p:ext>
            </p:extLst>
          </p:nvPr>
        </p:nvGraphicFramePr>
        <p:xfrm>
          <a:off x="7715250" y="4142524"/>
          <a:ext cx="1638300" cy="461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2" name="Equation" r:id="rId20" imgW="1079280" imgH="304560" progId="Equation.DSMT4">
                  <p:embed/>
                </p:oleObj>
              </mc:Choice>
              <mc:Fallback>
                <p:oleObj name="Equation" r:id="rId20" imgW="1079280" imgH="304560" progId="Equation.DSMT4">
                  <p:embed/>
                  <p:pic>
                    <p:nvPicPr>
                      <p:cNvPr id="25" name="对象 24">
                        <a:extLst>
                          <a:ext uri="{FF2B5EF4-FFF2-40B4-BE49-F238E27FC236}">
                            <a16:creationId xmlns:a16="http://schemas.microsoft.com/office/drawing/2014/main" id="{9262C15C-0431-4F60-9B99-CA59044AC41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7715250" y="4142524"/>
                        <a:ext cx="1638300" cy="461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>
            <a:extLst>
              <a:ext uri="{FF2B5EF4-FFF2-40B4-BE49-F238E27FC236}">
                <a16:creationId xmlns:a16="http://schemas.microsoft.com/office/drawing/2014/main" id="{B0A75D9B-87CD-436E-A8FB-BF8C312B68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9022335"/>
              </p:ext>
            </p:extLst>
          </p:nvPr>
        </p:nvGraphicFramePr>
        <p:xfrm>
          <a:off x="9426687" y="4028124"/>
          <a:ext cx="2640013" cy="788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3" name="Equation" r:id="rId22" imgW="1739880" imgH="520560" progId="Equation.DSMT4">
                  <p:embed/>
                </p:oleObj>
              </mc:Choice>
              <mc:Fallback>
                <p:oleObj name="Equation" r:id="rId22" imgW="1739880" imgH="520560" progId="Equation.DSMT4">
                  <p:embed/>
                  <p:pic>
                    <p:nvPicPr>
                      <p:cNvPr id="26" name="对象 25">
                        <a:extLst>
                          <a:ext uri="{FF2B5EF4-FFF2-40B4-BE49-F238E27FC236}">
                            <a16:creationId xmlns:a16="http://schemas.microsoft.com/office/drawing/2014/main" id="{B0A75D9B-87CD-436E-A8FB-BF8C312B687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9426687" y="4028124"/>
                        <a:ext cx="2640013" cy="788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089361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287B351-401A-4F9A-9346-3417381FB3F4}"/>
              </a:ext>
            </a:extLst>
          </p:cNvPr>
          <p:cNvSpPr txBox="1">
            <a:spLocks/>
          </p:cNvSpPr>
          <p:nvPr/>
        </p:nvSpPr>
        <p:spPr bwMode="auto">
          <a:xfrm>
            <a:off x="608569" y="1392946"/>
            <a:ext cx="11473339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altLang="zh-CN" sz="2800" i="0" kern="0" dirty="0">
                <a:latin typeface="+mj-lt"/>
              </a:rPr>
              <a:t>Maximum Entropy: KSG estimator</a:t>
            </a:r>
          </a:p>
          <a:p>
            <a:pPr lvl="1"/>
            <a:r>
              <a:rPr lang="en-US" altLang="zh-CN" sz="2400" i="0" kern="0" dirty="0">
                <a:latin typeface="+mj-lt"/>
              </a:rPr>
              <a:t>Bounded entropy: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BC3C57-E873-72A4-7924-C4644AA95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Method: EM+DSL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13F85E-DC2D-9B24-0CDB-5400EE3B8AC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16</a:t>
            </a:fld>
            <a:endParaRPr lang="zh-CN" altLang="en-US"/>
          </a:p>
        </p:txBody>
      </p:sp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2A5AA643-A553-4EB7-93D8-5AEE67E1463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8925567"/>
              </p:ext>
            </p:extLst>
          </p:nvPr>
        </p:nvGraphicFramePr>
        <p:xfrm>
          <a:off x="1582573" y="4249469"/>
          <a:ext cx="7740650" cy="757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9" name="Equation" r:id="rId4" imgW="4546440" imgH="444240" progId="Equation.DSMT4">
                  <p:embed/>
                </p:oleObj>
              </mc:Choice>
              <mc:Fallback>
                <p:oleObj name="Equation" r:id="rId4" imgW="4546440" imgH="444240" progId="Equation.DSMT4">
                  <p:embed/>
                  <p:pic>
                    <p:nvPicPr>
                      <p:cNvPr id="15" name="对象 14">
                        <a:extLst>
                          <a:ext uri="{FF2B5EF4-FFF2-40B4-BE49-F238E27FC236}">
                            <a16:creationId xmlns:a16="http://schemas.microsoft.com/office/drawing/2014/main" id="{2A5AA643-A553-4EB7-93D8-5AEE67E1463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2573" y="4249469"/>
                        <a:ext cx="7740650" cy="757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>
            <a:extLst>
              <a:ext uri="{FF2B5EF4-FFF2-40B4-BE49-F238E27FC236}">
                <a16:creationId xmlns:a16="http://schemas.microsoft.com/office/drawing/2014/main" id="{7421346A-F695-4990-B003-461A286257D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6908411"/>
              </p:ext>
            </p:extLst>
          </p:nvPr>
        </p:nvGraphicFramePr>
        <p:xfrm>
          <a:off x="1246189" y="2882242"/>
          <a:ext cx="10198100" cy="1441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0" name="Equation" r:id="rId6" imgW="5219640" imgH="736560" progId="Equation.DSMT4">
                  <p:embed/>
                </p:oleObj>
              </mc:Choice>
              <mc:Fallback>
                <p:oleObj name="Equation" r:id="rId6" imgW="5219640" imgH="736560" progId="Equation.DSMT4">
                  <p:embed/>
                  <p:pic>
                    <p:nvPicPr>
                      <p:cNvPr id="20" name="对象 19">
                        <a:extLst>
                          <a:ext uri="{FF2B5EF4-FFF2-40B4-BE49-F238E27FC236}">
                            <a16:creationId xmlns:a16="http://schemas.microsoft.com/office/drawing/2014/main" id="{7421346A-F695-4990-B003-461A286257D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46189" y="2882242"/>
                        <a:ext cx="10198100" cy="1441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1D6A7F86-4041-44C7-8ABA-A4035152AE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1996672"/>
              </p:ext>
            </p:extLst>
          </p:nvPr>
        </p:nvGraphicFramePr>
        <p:xfrm>
          <a:off x="2406650" y="2417763"/>
          <a:ext cx="3440113" cy="536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1" name="Equation" r:id="rId8" imgW="1790640" imgH="279360" progId="Equation.DSMT4">
                  <p:embed/>
                </p:oleObj>
              </mc:Choice>
              <mc:Fallback>
                <p:oleObj name="Equation" r:id="rId8" imgW="1790640" imgH="279360" progId="Equation.DSMT4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1D6A7F86-4041-44C7-8ABA-A4035152AE8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406650" y="2417763"/>
                        <a:ext cx="3440113" cy="536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10091681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C3C57-E873-72A4-7924-C4644AA95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Method: Worker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contribution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EM-DSL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13F85E-DC2D-9B24-0CDB-5400EE3B8AC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17</a:t>
            </a:fld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2">
                <a:extLst>
                  <a:ext uri="{FF2B5EF4-FFF2-40B4-BE49-F238E27FC236}">
                    <a16:creationId xmlns:a16="http://schemas.microsoft.com/office/drawing/2014/main" id="{1287B351-401A-4F9A-9346-3417381FB3F4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547211" y="1504949"/>
                <a:ext cx="11473339" cy="44196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0000CC"/>
                  </a:buClr>
                  <a:buSzPct val="85000"/>
                  <a:buFont typeface="Wingdings" charset="2"/>
                  <a:buChar char="q"/>
                  <a:defRPr sz="2400">
                    <a:solidFill>
                      <a:srgbClr val="0000DA"/>
                    </a:solidFill>
                    <a:latin typeface="+mn-lt"/>
                    <a:ea typeface="ＭＳ Ｐゴシック" pitchFamily="-112" charset="-128"/>
                    <a:cs typeface="Arial"/>
                  </a:defRPr>
                </a:lvl1pPr>
                <a:lvl2pPr marL="742950" indent="-2857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chemeClr val="accent5">
                      <a:lumMod val="50000"/>
                    </a:schemeClr>
                  </a:buClr>
                  <a:buSzPct val="85000"/>
                  <a:buFont typeface="Wingdings" charset="2"/>
                  <a:buChar char="Ø"/>
                  <a:defRPr sz="2200">
                    <a:solidFill>
                      <a:schemeClr val="tx1"/>
                    </a:solidFill>
                    <a:latin typeface="+mn-lt"/>
                    <a:ea typeface="ＭＳ Ｐゴシック" pitchFamily="-112" charset="-128"/>
                    <a:cs typeface="Arial"/>
                  </a:defRPr>
                </a:lvl2pPr>
                <a:lvl3pPr marL="1143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chemeClr val="accent5">
                      <a:lumMod val="50000"/>
                    </a:schemeClr>
                  </a:buClr>
                  <a:buSzPct val="70000"/>
                  <a:buFont typeface="Wingdings" pitchFamily="-107" charset="2"/>
                  <a:buChar char="v"/>
                  <a:defRPr sz="2000">
                    <a:solidFill>
                      <a:schemeClr val="tx1"/>
                    </a:solidFill>
                    <a:latin typeface="+mn-lt"/>
                    <a:ea typeface="ＭＳ Ｐゴシック" pitchFamily="-112" charset="-128"/>
                    <a:cs typeface="Arial"/>
                  </a:defRPr>
                </a:lvl3pPr>
                <a:lvl4pPr marL="1600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chemeClr val="accent5">
                      <a:lumMod val="50000"/>
                    </a:schemeClr>
                  </a:buClr>
                  <a:buSzPct val="90000"/>
                  <a:buFont typeface="Wingdings" pitchFamily="-107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ea typeface="ＭＳ Ｐゴシック" pitchFamily="-112" charset="-128"/>
                    <a:cs typeface="Arial"/>
                  </a:defRPr>
                </a:lvl4pPr>
                <a:lvl5pPr marL="20574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2A7E54"/>
                  </a:buClr>
                  <a:buFont typeface="Wingdings" pitchFamily="-107" charset="2"/>
                  <a:buChar char="Ø"/>
                  <a:defRPr sz="2000">
                    <a:solidFill>
                      <a:schemeClr val="tx1"/>
                    </a:solidFill>
                    <a:latin typeface="+mn-lt"/>
                    <a:ea typeface="ＭＳ Ｐゴシック" pitchFamily="-112" charset="-128"/>
                    <a:cs typeface="Arial"/>
                  </a:defRPr>
                </a:lvl5pPr>
                <a:lvl6pPr marL="25146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2A7E54"/>
                  </a:buClr>
                  <a:buFont typeface="Wingdings" pitchFamily="2" charset="2"/>
                  <a:buChar char="Ø"/>
                  <a:defRPr sz="2000">
                    <a:solidFill>
                      <a:schemeClr val="tx1"/>
                    </a:solidFill>
                    <a:latin typeface="+mn-lt"/>
                  </a:defRPr>
                </a:lvl6pPr>
                <a:lvl7pPr marL="29718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2A7E54"/>
                  </a:buClr>
                  <a:buFont typeface="Wingdings" pitchFamily="2" charset="2"/>
                  <a:buChar char="Ø"/>
                  <a:defRPr sz="2000">
                    <a:solidFill>
                      <a:schemeClr val="tx1"/>
                    </a:solidFill>
                    <a:latin typeface="+mn-lt"/>
                  </a:defRPr>
                </a:lvl7pPr>
                <a:lvl8pPr marL="3429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2A7E54"/>
                  </a:buClr>
                  <a:buFont typeface="Wingdings" pitchFamily="2" charset="2"/>
                  <a:buChar char="Ø"/>
                  <a:defRPr sz="2000">
                    <a:solidFill>
                      <a:schemeClr val="tx1"/>
                    </a:solidFill>
                    <a:latin typeface="+mn-lt"/>
                  </a:defRPr>
                </a:lvl8pPr>
                <a:lvl9pPr marL="3886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rgbClr val="2A7E54"/>
                  </a:buClr>
                  <a:buFont typeface="Wingdings" pitchFamily="2" charset="2"/>
                  <a:buChar char="Ø"/>
                  <a:defRPr sz="2000">
                    <a:solidFill>
                      <a:schemeClr val="tx1"/>
                    </a:solidFill>
                    <a:latin typeface="+mn-lt"/>
                  </a:defRPr>
                </a:lvl9pPr>
              </a:lstStyle>
              <a:p>
                <a:r>
                  <a:rPr lang="en-US" sz="2800" i="0" kern="0" dirty="0">
                    <a:latin typeface="+mj-lt"/>
                  </a:rPr>
                  <a:t>Diverse the exploration capacity in each worker</a:t>
                </a:r>
              </a:p>
              <a:p>
                <a:pPr lvl="1"/>
                <a:r>
                  <a:rPr lang="en-US" altLang="zh-CN" sz="2600" i="0" kern="0" dirty="0">
                    <a:latin typeface="+mj-lt"/>
                  </a:rPr>
                  <a:t>higher </a:t>
                </a:r>
                <a14:m>
                  <m:oMath xmlns:m="http://schemas.openxmlformats.org/officeDocument/2006/math">
                    <m:r>
                      <a:rPr lang="zh-CN" altLang="en-US" sz="2600" i="1" kern="0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altLang="zh-CN" sz="2600" i="0" kern="0" dirty="0">
                    <a:latin typeface="+mj-lt"/>
                  </a:rPr>
                  <a:t>-&gt; </a:t>
                </a:r>
                <a:r>
                  <a:rPr lang="en-US" sz="2600" i="0" kern="0" dirty="0">
                    <a:latin typeface="+mj-lt"/>
                  </a:rPr>
                  <a:t>Better local datasets &amp; better computational capacity</a:t>
                </a:r>
              </a:p>
              <a:p>
                <a:pPr lvl="1"/>
                <a:endParaRPr lang="en-US" sz="2600" i="0" kern="0" dirty="0">
                  <a:latin typeface="+mj-lt"/>
                </a:endParaRPr>
              </a:p>
              <a:p>
                <a:pPr lvl="1"/>
                <a:r>
                  <a:rPr lang="en-US" sz="2600" i="0" kern="0" dirty="0">
                    <a:latin typeface="+mj-lt"/>
                  </a:rPr>
                  <a:t>Adaptively select better worker in each round</a:t>
                </a:r>
              </a:p>
              <a:p>
                <a:endParaRPr lang="en-US" sz="2800" i="0" kern="0" dirty="0">
                  <a:latin typeface="+mj-lt"/>
                </a:endParaRPr>
              </a:p>
              <a:p>
                <a:endParaRPr lang="en-US" sz="2600" b="1" i="0" kern="0" dirty="0">
                  <a:latin typeface="+mj-lt"/>
                </a:endParaRPr>
              </a:p>
            </p:txBody>
          </p:sp>
        </mc:Choice>
        <mc:Fallback xmlns="">
          <p:sp>
            <p:nvSpPr>
              <p:cNvPr id="13" name="Content Placeholder 2">
                <a:extLst>
                  <a:ext uri="{FF2B5EF4-FFF2-40B4-BE49-F238E27FC236}">
                    <a16:creationId xmlns:a16="http://schemas.microsoft.com/office/drawing/2014/main" id="{1287B351-401A-4F9A-9346-3417381FB3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7211" y="1504949"/>
                <a:ext cx="11473339" cy="4419600"/>
              </a:xfrm>
              <a:prstGeom prst="rect">
                <a:avLst/>
              </a:prstGeom>
              <a:blipFill>
                <a:blip r:embed="rId4"/>
                <a:stretch>
                  <a:fillRect l="-744" t="-1517"/>
                </a:stretch>
              </a:blip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CF88C245-A56E-42E8-9779-4BFF96B24C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7948894"/>
              </p:ext>
            </p:extLst>
          </p:nvPr>
        </p:nvGraphicFramePr>
        <p:xfrm>
          <a:off x="3225800" y="3478213"/>
          <a:ext cx="5287963" cy="81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4" name="Equation" r:id="rId5" imgW="1981080" imgH="304560" progId="Equation.DSMT4">
                  <p:embed/>
                </p:oleObj>
              </mc:Choice>
              <mc:Fallback>
                <p:oleObj name="Equation" r:id="rId5" imgW="1981080" imgH="304560" progId="Equation.DSMT4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CF88C245-A56E-42E8-9779-4BFF96B24C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25800" y="3478213"/>
                        <a:ext cx="5287963" cy="812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E55DF427-1A83-4C52-BBD2-CCA45F160E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3649778"/>
              </p:ext>
            </p:extLst>
          </p:nvPr>
        </p:nvGraphicFramePr>
        <p:xfrm>
          <a:off x="4302125" y="4229100"/>
          <a:ext cx="2947988" cy="676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5" name="Equation" r:id="rId7" imgW="1104840" imgH="253800" progId="Equation.DSMT4">
                  <p:embed/>
                </p:oleObj>
              </mc:Choice>
              <mc:Fallback>
                <p:oleObj name="Equation" r:id="rId7" imgW="1104840" imgH="253800" progId="Equation.DSMT4">
                  <p:embed/>
                  <p:pic>
                    <p:nvPicPr>
                      <p:cNvPr id="10" name="对象 9">
                        <a:extLst>
                          <a:ext uri="{FF2B5EF4-FFF2-40B4-BE49-F238E27FC236}">
                            <a16:creationId xmlns:a16="http://schemas.microsoft.com/office/drawing/2014/main" id="{E55DF427-1A83-4C52-BBD2-CCA45F160ED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302125" y="4229100"/>
                        <a:ext cx="2947988" cy="676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06411660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0AC2AB-7833-C42F-51A9-652B3091DF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179802-239C-1160-D423-33ABF7C31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Outline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00E373-BA30-F548-1BF0-3D87E47F30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3829" y="1346200"/>
            <a:ext cx="6464300" cy="388620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Introduction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research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design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 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rgbClr val="3333FF"/>
                </a:solidFill>
              </a:rPr>
              <a:t>Preliminary</a:t>
            </a:r>
            <a:r>
              <a:rPr lang="zh-CN" altLang="en-US" dirty="0">
                <a:solidFill>
                  <a:srgbClr val="3333FF"/>
                </a:solidFill>
              </a:rPr>
              <a:t> </a:t>
            </a:r>
            <a:r>
              <a:rPr lang="en-US" altLang="zh-CN" dirty="0">
                <a:solidFill>
                  <a:srgbClr val="3333FF"/>
                </a:solidFill>
              </a:rPr>
              <a:t>r</a:t>
            </a:r>
            <a:r>
              <a:rPr lang="en-US" dirty="0">
                <a:solidFill>
                  <a:srgbClr val="3333FF"/>
                </a:solidFill>
              </a:rPr>
              <a:t>esults 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ummary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and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f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uture work</a:t>
            </a:r>
          </a:p>
          <a:p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6D213A-2039-91FD-4E06-F4E6CA3ABA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176019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E0FFA6-047F-CE3C-690E-2751A7143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Outline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586ECD-B237-F885-4CEE-FB3F7C50A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3829" y="1346200"/>
            <a:ext cx="6464300" cy="388620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Introduction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research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en-US" dirty="0"/>
              <a:t>Proposed design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dirty="0"/>
              <a:t>method </a:t>
            </a:r>
          </a:p>
          <a:p>
            <a:pPr>
              <a:lnSpc>
                <a:spcPct val="200000"/>
              </a:lnSpc>
            </a:pPr>
            <a:r>
              <a:rPr lang="en-US" altLang="zh-CN" dirty="0"/>
              <a:t>Preliminary</a:t>
            </a:r>
            <a:r>
              <a:rPr lang="zh-CN" altLang="en-US" dirty="0"/>
              <a:t> </a:t>
            </a:r>
            <a:r>
              <a:rPr lang="en-US" altLang="zh-CN" dirty="0"/>
              <a:t>r</a:t>
            </a:r>
            <a:r>
              <a:rPr lang="en-US" dirty="0"/>
              <a:t>esults </a:t>
            </a:r>
          </a:p>
          <a:p>
            <a:pPr>
              <a:lnSpc>
                <a:spcPct val="200000"/>
              </a:lnSpc>
            </a:pPr>
            <a:r>
              <a:rPr lang="en-US" altLang="zh-CN" dirty="0"/>
              <a:t>S</a:t>
            </a:r>
            <a:r>
              <a:rPr lang="en-US" dirty="0"/>
              <a:t>ummary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f</a:t>
            </a:r>
            <a:r>
              <a:rPr lang="en-US" dirty="0"/>
              <a:t>uture work</a:t>
            </a:r>
          </a:p>
          <a:p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A49B85-1E40-3601-29CC-AAEDC27FDAB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9073788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892836-A850-C490-6220-124FB22F6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Result</a:t>
            </a:r>
            <a:endParaRPr lang="zh-CN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BAE8F9-CE63-6C6E-8BC0-86CA48DFC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>
                <a:latin typeface="+mj-lt"/>
              </a:rPr>
              <a:t>19</a:t>
            </a:fld>
            <a:endParaRPr lang="zh-CN" altLang="en-US">
              <a:latin typeface="+mj-lt"/>
            </a:endParaRPr>
          </a:p>
        </p:txBody>
      </p:sp>
      <p:sp>
        <p:nvSpPr>
          <p:cNvPr id="53" name="Content Placeholder 2">
            <a:extLst>
              <a:ext uri="{FF2B5EF4-FFF2-40B4-BE49-F238E27FC236}">
                <a16:creationId xmlns:a16="http://schemas.microsoft.com/office/drawing/2014/main" id="{882D7ADD-6C81-4552-AC44-31D399C37BB6}"/>
              </a:ext>
            </a:extLst>
          </p:cNvPr>
          <p:cNvSpPr txBox="1">
            <a:spLocks/>
          </p:cNvSpPr>
          <p:nvPr/>
        </p:nvSpPr>
        <p:spPr bwMode="auto">
          <a:xfrm>
            <a:off x="514555" y="1219200"/>
            <a:ext cx="7611872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800" i="0" kern="0" dirty="0">
                <a:latin typeface="+mj-lt"/>
              </a:rPr>
              <a:t>MNIST Classification:</a:t>
            </a:r>
          </a:p>
          <a:p>
            <a:pPr lvl="1"/>
            <a:r>
              <a:rPr lang="en-US" sz="2400" i="0" kern="0" dirty="0">
                <a:latin typeface="+mj-lt"/>
              </a:rPr>
              <a:t>Datasets: 50 local workers, 300 samples in each; A server, 2000 sample.</a:t>
            </a:r>
          </a:p>
          <a:p>
            <a:pPr lvl="1"/>
            <a:r>
              <a:rPr lang="en-US" sz="2400" i="0" kern="0" dirty="0">
                <a:latin typeface="+mj-lt"/>
              </a:rPr>
              <a:t>No-</a:t>
            </a:r>
            <a:r>
              <a:rPr lang="en-US" altLang="zh-CN" sz="2400" i="0" kern="0" dirty="0" err="1">
                <a:latin typeface="+mj-lt"/>
              </a:rPr>
              <a:t>i.i.d</a:t>
            </a:r>
            <a:r>
              <a:rPr lang="en-US" altLang="zh-CN" sz="2400" i="0" kern="0" dirty="0">
                <a:latin typeface="+mj-lt"/>
              </a:rPr>
              <a:t> data rate: KS test, the similarity of pairs</a:t>
            </a:r>
            <a:endParaRPr lang="en-US" sz="2600" b="1" i="0" kern="0" dirty="0">
              <a:latin typeface="+mj-lt"/>
            </a:endParaRPr>
          </a:p>
          <a:p>
            <a:endParaRPr lang="en-US" sz="2800" i="0" kern="0" dirty="0">
              <a:latin typeface="+mj-lt"/>
            </a:endParaRPr>
          </a:p>
          <a:p>
            <a:pPr lvl="1"/>
            <a:endParaRPr lang="en-US" sz="2400" i="0" kern="0" dirty="0">
              <a:latin typeface="+mj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DC44FFA-556F-4AFB-9CF0-42E3BD9E0E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5603" y="3023003"/>
            <a:ext cx="3764425" cy="282331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66C8D0F-7E2B-45A9-8438-D568F6AD32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65781" y="3004329"/>
            <a:ext cx="3764425" cy="282331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B87B00F-A142-4EF5-8BC4-C8BF1FD730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15598" y="2940286"/>
            <a:ext cx="3935207" cy="2951405"/>
          </a:xfrm>
          <a:prstGeom prst="rect">
            <a:avLst/>
          </a:prstGeom>
        </p:spPr>
      </p:pic>
      <p:sp>
        <p:nvSpPr>
          <p:cNvPr id="10" name="TextBox 48">
            <a:extLst>
              <a:ext uri="{FF2B5EF4-FFF2-40B4-BE49-F238E27FC236}">
                <a16:creationId xmlns:a16="http://schemas.microsoft.com/office/drawing/2014/main" id="{D8E9042F-713A-4B0E-883D-9A8E32E23C00}"/>
              </a:ext>
            </a:extLst>
          </p:cNvPr>
          <p:cNvSpPr txBox="1"/>
          <p:nvPr/>
        </p:nvSpPr>
        <p:spPr>
          <a:xfrm>
            <a:off x="4605611" y="5867400"/>
            <a:ext cx="3520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with seed 2355589748 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891151BC-9296-47A3-BD5A-61850F37083F}"/>
              </a:ext>
            </a:extLst>
          </p:cNvPr>
          <p:cNvSpPr txBox="1"/>
          <p:nvPr/>
        </p:nvSpPr>
        <p:spPr>
          <a:xfrm>
            <a:off x="514555" y="6139190"/>
            <a:ext cx="110562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800" i="0" dirty="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rPr>
              <a:t>Higher accuracy &amp; Quicker convergence </a:t>
            </a:r>
            <a:endParaRPr lang="en-US" altLang="zh-CN" sz="2800" i="0" dirty="0">
              <a:solidFill>
                <a:schemeClr val="bg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8415882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892836-A850-C490-6220-124FB22F6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Result</a:t>
            </a:r>
            <a:endParaRPr lang="zh-CN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BAE8F9-CE63-6C6E-8BC0-86CA48DFC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>
                <a:latin typeface="+mj-lt"/>
              </a:rPr>
              <a:t>20</a:t>
            </a:fld>
            <a:endParaRPr lang="zh-CN" altLang="en-US" dirty="0">
              <a:latin typeface="+mj-lt"/>
            </a:endParaRPr>
          </a:p>
        </p:txBody>
      </p:sp>
      <p:sp>
        <p:nvSpPr>
          <p:cNvPr id="53" name="Content Placeholder 2">
            <a:extLst>
              <a:ext uri="{FF2B5EF4-FFF2-40B4-BE49-F238E27FC236}">
                <a16:creationId xmlns:a16="http://schemas.microsoft.com/office/drawing/2014/main" id="{882D7ADD-6C81-4552-AC44-31D399C37BB6}"/>
              </a:ext>
            </a:extLst>
          </p:cNvPr>
          <p:cNvSpPr txBox="1">
            <a:spLocks/>
          </p:cNvSpPr>
          <p:nvPr/>
        </p:nvSpPr>
        <p:spPr bwMode="auto">
          <a:xfrm>
            <a:off x="514555" y="1219200"/>
            <a:ext cx="11379200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800" i="0" kern="0" dirty="0">
                <a:latin typeface="+mj-lt"/>
              </a:rPr>
              <a:t>Ablation Study: </a:t>
            </a:r>
            <a:r>
              <a:rPr lang="en-US" i="0" kern="0" dirty="0">
                <a:solidFill>
                  <a:schemeClr val="tx1"/>
                </a:solidFill>
                <a:latin typeface="+mj-lt"/>
              </a:rPr>
              <a:t>EM-DSL = Exploration Score + Selection + Entropy + DSL</a:t>
            </a:r>
          </a:p>
          <a:p>
            <a:pPr marL="457200" lvl="1" indent="0">
              <a:buNone/>
            </a:pPr>
            <a:r>
              <a:rPr lang="en-US" altLang="zh-CN" sz="2400" i="0" kern="0" dirty="0">
                <a:latin typeface="+mj-lt"/>
              </a:rPr>
              <a:t>CB-DSL</a:t>
            </a:r>
            <a:r>
              <a:rPr lang="fr-FR" altLang="zh-CN" sz="2400" i="0" kern="0" dirty="0">
                <a:latin typeface="+mj-lt"/>
              </a:rPr>
              <a:t>= </a:t>
            </a:r>
            <a:r>
              <a:rPr lang="en-US" altLang="zh-CN" sz="2400" i="0" kern="0" dirty="0">
                <a:latin typeface="+mj-lt"/>
              </a:rPr>
              <a:t>Test Accuracy </a:t>
            </a:r>
            <a:r>
              <a:rPr lang="fr-FR" altLang="zh-CN" sz="2400" i="0" kern="0" dirty="0">
                <a:latin typeface="+mj-lt"/>
              </a:rPr>
              <a:t>+ T</a:t>
            </a:r>
            <a:r>
              <a:rPr lang="en-US" altLang="zh-CN" sz="2400" i="0" kern="0" dirty="0" err="1">
                <a:latin typeface="+mj-lt"/>
              </a:rPr>
              <a:t>opk</a:t>
            </a:r>
            <a:r>
              <a:rPr lang="fr-FR" altLang="zh-CN" sz="2400" i="0" kern="0" dirty="0">
                <a:latin typeface="+mj-lt"/>
              </a:rPr>
              <a:t> + DSL</a:t>
            </a:r>
            <a:endParaRPr lang="en-US" sz="2400" i="0" kern="0" dirty="0">
              <a:latin typeface="+mj-lt"/>
            </a:endParaRPr>
          </a:p>
          <a:p>
            <a:pPr lvl="1"/>
            <a:r>
              <a:rPr lang="en-US" sz="2400" i="0" kern="0" dirty="0">
                <a:latin typeface="+mj-lt"/>
              </a:rPr>
              <a:t>1. EM-DSL</a:t>
            </a:r>
            <a:r>
              <a:rPr lang="en-US" altLang="zh-CN" sz="2400" i="0" kern="0" dirty="0">
                <a:latin typeface="+mj-lt"/>
              </a:rPr>
              <a:t> vs </a:t>
            </a:r>
            <a:r>
              <a:rPr lang="en-US" sz="2400" i="0" kern="0" dirty="0">
                <a:latin typeface="+mj-lt"/>
              </a:rPr>
              <a:t>CB-DSL </a:t>
            </a:r>
            <a:r>
              <a:rPr lang="en-US" altLang="zh-CN" sz="2400" i="0" kern="0" dirty="0">
                <a:latin typeface="+mj-lt"/>
              </a:rPr>
              <a:t>vs Test Accuracy + Selection + Entropy + DSL </a:t>
            </a:r>
            <a:endParaRPr lang="en-US" sz="2400" i="0" kern="0" dirty="0">
              <a:latin typeface="+mj-lt"/>
            </a:endParaRPr>
          </a:p>
          <a:p>
            <a:pPr lvl="1"/>
            <a:r>
              <a:rPr lang="en-US" altLang="zh-CN" sz="2400" i="0" kern="0" dirty="0">
                <a:latin typeface="+mj-lt"/>
              </a:rPr>
              <a:t>2. EM-DSL vs CB-DSL vs Exploration Score + </a:t>
            </a:r>
            <a:r>
              <a:rPr lang="en-US" altLang="zh-CN" sz="2400" i="0" kern="0" dirty="0" err="1">
                <a:latin typeface="+mj-lt"/>
              </a:rPr>
              <a:t>Topk</a:t>
            </a:r>
            <a:r>
              <a:rPr lang="en-US" altLang="zh-CN" sz="2400" i="0" kern="0" dirty="0">
                <a:latin typeface="+mj-lt"/>
              </a:rPr>
              <a:t> + Entropy + DSL</a:t>
            </a:r>
          </a:p>
          <a:p>
            <a:pPr lvl="1"/>
            <a:r>
              <a:rPr lang="en-US" altLang="zh-CN" sz="2400" i="0" kern="0" dirty="0">
                <a:latin typeface="+mj-lt"/>
              </a:rPr>
              <a:t>3. EM-DSL vs CB-DSL vs Exploration Score + Selection + DSL </a:t>
            </a:r>
          </a:p>
          <a:p>
            <a:pPr lvl="1"/>
            <a:endParaRPr lang="en-US" altLang="zh-CN" sz="2400" i="0" kern="0" dirty="0">
              <a:latin typeface="+mj-lt"/>
            </a:endParaRPr>
          </a:p>
          <a:p>
            <a:endParaRPr lang="en-US" sz="2800" i="0" kern="0" dirty="0">
              <a:latin typeface="+mj-lt"/>
            </a:endParaRPr>
          </a:p>
          <a:p>
            <a:pPr lvl="1"/>
            <a:endParaRPr lang="en-US" sz="2400" i="0" kern="0" dirty="0">
              <a:latin typeface="+mj-lt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BE39189-50BC-4CE2-A620-ABE2152C48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57975" y="3488180"/>
            <a:ext cx="3764425" cy="282331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5A01597-F68D-43CD-8E31-74E06D4107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68153" y="3469506"/>
            <a:ext cx="3764425" cy="2823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754549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892836-A850-C490-6220-124FB22F6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Result</a:t>
            </a:r>
            <a:endParaRPr lang="zh-CN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BAE8F9-CE63-6C6E-8BC0-86CA48DFC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>
                <a:latin typeface="+mj-lt"/>
              </a:rPr>
              <a:t>21</a:t>
            </a:fld>
            <a:endParaRPr lang="zh-CN" altLang="en-US">
              <a:latin typeface="+mj-lt"/>
            </a:endParaRPr>
          </a:p>
        </p:txBody>
      </p:sp>
      <p:sp>
        <p:nvSpPr>
          <p:cNvPr id="53" name="Content Placeholder 2">
            <a:extLst>
              <a:ext uri="{FF2B5EF4-FFF2-40B4-BE49-F238E27FC236}">
                <a16:creationId xmlns:a16="http://schemas.microsoft.com/office/drawing/2014/main" id="{882D7ADD-6C81-4552-AC44-31D399C37BB6}"/>
              </a:ext>
            </a:extLst>
          </p:cNvPr>
          <p:cNvSpPr txBox="1">
            <a:spLocks/>
          </p:cNvSpPr>
          <p:nvPr/>
        </p:nvSpPr>
        <p:spPr bwMode="auto">
          <a:xfrm>
            <a:off x="514554" y="1219200"/>
            <a:ext cx="10864645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800" i="0" kern="0" dirty="0">
                <a:latin typeface="+mj-lt"/>
              </a:rPr>
              <a:t>Comparative Study:</a:t>
            </a:r>
          </a:p>
          <a:p>
            <a:pPr lvl="1"/>
            <a:r>
              <a:rPr lang="en-US" sz="2400" i="0" kern="0" dirty="0">
                <a:latin typeface="+mj-lt"/>
              </a:rPr>
              <a:t>Accuracy in different non-</a:t>
            </a:r>
            <a:r>
              <a:rPr lang="en-US" sz="2400" i="0" kern="0" dirty="0" err="1">
                <a:latin typeface="+mj-lt"/>
              </a:rPr>
              <a:t>iid</a:t>
            </a:r>
            <a:r>
              <a:rPr lang="en-US" sz="2400" i="0" kern="0" dirty="0">
                <a:latin typeface="+mj-lt"/>
              </a:rPr>
              <a:t> datasets.</a:t>
            </a:r>
          </a:p>
          <a:p>
            <a:pPr lvl="1"/>
            <a:endParaRPr lang="en-US" sz="2400" i="0" kern="0" dirty="0">
              <a:latin typeface="+mj-lt"/>
            </a:endParaRPr>
          </a:p>
          <a:p>
            <a:pPr lvl="1"/>
            <a:r>
              <a:rPr lang="en-US" sz="2400" i="0" kern="0" dirty="0">
                <a:latin typeface="+mj-lt"/>
              </a:rPr>
              <a:t>Improvement vs Diversity:</a:t>
            </a:r>
            <a:endParaRPr lang="en-US" sz="2800" i="0" kern="0" dirty="0">
              <a:latin typeface="+mj-lt"/>
            </a:endParaRPr>
          </a:p>
          <a:p>
            <a:pPr lvl="1"/>
            <a:endParaRPr lang="en-US" sz="2400" i="0" kern="0" dirty="0">
              <a:latin typeface="+mj-l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D0983EA-15CC-4096-9071-6F502DAECC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08158" y="3202954"/>
            <a:ext cx="4372301" cy="3279226"/>
          </a:xfrm>
          <a:prstGeom prst="rect">
            <a:avLst/>
          </a:prstGeom>
        </p:spPr>
      </p:pic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4CAAAAEA-0602-4904-88AC-348175268B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9514559"/>
              </p:ext>
            </p:extLst>
          </p:nvPr>
        </p:nvGraphicFramePr>
        <p:xfrm>
          <a:off x="5010968" y="2387817"/>
          <a:ext cx="5762136" cy="8030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6" name="Equation" r:id="rId5" imgW="4559040" imgH="634680" progId="Equation.DSMT4">
                  <p:embed/>
                </p:oleObj>
              </mc:Choice>
              <mc:Fallback>
                <p:oleObj name="Equation" r:id="rId5" imgW="4559040" imgH="634680" progId="Equation.DSMT4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700707DC-0E95-4E22-B1EB-ECC6819102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10968" y="2387817"/>
                        <a:ext cx="5762136" cy="8030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F9A62DD5-9631-413F-9259-DA268A571E3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11992" y="3202954"/>
            <a:ext cx="4372302" cy="3279226"/>
          </a:xfrm>
          <a:prstGeom prst="rect">
            <a:avLst/>
          </a:prstGeom>
        </p:spPr>
      </p:pic>
      <p:sp>
        <p:nvSpPr>
          <p:cNvPr id="9" name="TextBox 48">
            <a:extLst>
              <a:ext uri="{FF2B5EF4-FFF2-40B4-BE49-F238E27FC236}">
                <a16:creationId xmlns:a16="http://schemas.microsoft.com/office/drawing/2014/main" id="{A2C5A99B-76F4-4F6A-BDBB-317D40BCD2AF}"/>
              </a:ext>
            </a:extLst>
          </p:cNvPr>
          <p:cNvSpPr txBox="1"/>
          <p:nvPr/>
        </p:nvSpPr>
        <p:spPr>
          <a:xfrm>
            <a:off x="4521323" y="6297514"/>
            <a:ext cx="3520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with seed 2355589748 </a:t>
            </a:r>
          </a:p>
        </p:txBody>
      </p:sp>
    </p:spTree>
    <p:extLst>
      <p:ext uri="{BB962C8B-B14F-4D97-AF65-F5344CB8AC3E}">
        <p14:creationId xmlns:p14="http://schemas.microsoft.com/office/powerpoint/2010/main" val="3587033281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38E2BB-4F18-2111-5806-AF397B9280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7EDF72-E345-2043-91DC-342D3BB65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Outline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B13E2E-5BCD-5F92-1110-65E365CF99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3829" y="1346200"/>
            <a:ext cx="6464300" cy="388620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Introduction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research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design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 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Preliminary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esults 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rgbClr val="3333FF"/>
                </a:solidFill>
              </a:rPr>
              <a:t>S</a:t>
            </a:r>
            <a:r>
              <a:rPr lang="en-US" dirty="0">
                <a:solidFill>
                  <a:srgbClr val="3333FF"/>
                </a:solidFill>
              </a:rPr>
              <a:t>ummary</a:t>
            </a:r>
            <a:r>
              <a:rPr lang="zh-CN" altLang="en-US" dirty="0">
                <a:solidFill>
                  <a:srgbClr val="3333FF"/>
                </a:solidFill>
              </a:rPr>
              <a:t> </a:t>
            </a:r>
            <a:r>
              <a:rPr lang="en-US" altLang="zh-CN" dirty="0">
                <a:solidFill>
                  <a:srgbClr val="3333FF"/>
                </a:solidFill>
              </a:rPr>
              <a:t>and</a:t>
            </a:r>
            <a:r>
              <a:rPr lang="zh-CN" altLang="en-US" dirty="0">
                <a:solidFill>
                  <a:srgbClr val="3333FF"/>
                </a:solidFill>
              </a:rPr>
              <a:t> </a:t>
            </a:r>
            <a:r>
              <a:rPr lang="en-US" altLang="zh-CN" dirty="0">
                <a:solidFill>
                  <a:srgbClr val="3333FF"/>
                </a:solidFill>
              </a:rPr>
              <a:t>f</a:t>
            </a:r>
            <a:r>
              <a:rPr lang="en-US" dirty="0">
                <a:solidFill>
                  <a:srgbClr val="3333FF"/>
                </a:solidFill>
              </a:rPr>
              <a:t>uture work</a:t>
            </a:r>
          </a:p>
          <a:p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D0EAF2-A079-C485-525D-B40AD623C2B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5945659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892836-A850-C490-6220-124FB22F6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  <a:endParaRPr lang="zh-CN" altLang="en-US" dirty="0"/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FD19354D-75A2-5437-CC6D-15987EB32686}"/>
              </a:ext>
            </a:extLst>
          </p:cNvPr>
          <p:cNvSpPr txBox="1">
            <a:spLocks/>
          </p:cNvSpPr>
          <p:nvPr/>
        </p:nvSpPr>
        <p:spPr bwMode="auto">
          <a:xfrm>
            <a:off x="5522642" y="2163946"/>
            <a:ext cx="6046357" cy="35641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pitchFamily="2" charset="2"/>
              <a:buNone/>
              <a:defRPr sz="26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l">
              <a:spcBef>
                <a:spcPts val="0"/>
              </a:spcBef>
              <a:spcAft>
                <a:spcPts val="480"/>
              </a:spcAft>
            </a:pPr>
            <a:r>
              <a:rPr lang="en-US" b="1" u="sng" kern="0" dirty="0">
                <a:solidFill>
                  <a:schemeClr val="accent1">
                    <a:lumMod val="50000"/>
                  </a:schemeClr>
                </a:solidFill>
              </a:rPr>
              <a:t>Exist</a:t>
            </a:r>
            <a:r>
              <a:rPr lang="en-US" altLang="zh-CN" b="1" u="sng" kern="0" dirty="0">
                <a:solidFill>
                  <a:schemeClr val="accent1">
                    <a:lumMod val="50000"/>
                  </a:schemeClr>
                </a:solidFill>
              </a:rPr>
              <a:t>ing</a:t>
            </a:r>
            <a:r>
              <a:rPr lang="en-US" b="1" u="sng" kern="0" dirty="0">
                <a:solidFill>
                  <a:schemeClr val="accent1">
                    <a:lumMod val="50000"/>
                  </a:schemeClr>
                </a:solidFill>
              </a:rPr>
              <a:t> issues</a:t>
            </a:r>
          </a:p>
          <a:p>
            <a:pPr>
              <a:spcBef>
                <a:spcPts val="0"/>
              </a:spcBef>
              <a:spcAft>
                <a:spcPts val="480"/>
              </a:spcAft>
            </a:pPr>
            <a:r>
              <a:rPr lang="en-US" sz="1200" i="0" kern="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i="0" kern="0" dirty="0">
              <a:solidFill>
                <a:schemeClr val="accent1">
                  <a:lumMod val="50000"/>
                </a:schemeClr>
              </a:solidFill>
            </a:endParaRPr>
          </a:p>
          <a:p>
            <a:pPr lvl="1">
              <a:spcBef>
                <a:spcPts val="0"/>
              </a:spcBef>
              <a:spcAft>
                <a:spcPts val="480"/>
              </a:spcAft>
            </a:pPr>
            <a:r>
              <a:rPr lang="en-US" sz="2400" i="0" kern="0" dirty="0">
                <a:solidFill>
                  <a:schemeClr val="accent1">
                    <a:lumMod val="50000"/>
                  </a:schemeClr>
                </a:solidFill>
              </a:rPr>
              <a:t>Time-consuming algorithm in EM</a:t>
            </a:r>
          </a:p>
          <a:p>
            <a:pPr lvl="1">
              <a:spcBef>
                <a:spcPts val="0"/>
              </a:spcBef>
              <a:spcAft>
                <a:spcPts val="480"/>
              </a:spcAft>
            </a:pPr>
            <a:r>
              <a:rPr lang="en-US" sz="2400" i="0" kern="0" dirty="0">
                <a:solidFill>
                  <a:schemeClr val="accent1">
                    <a:lumMod val="50000"/>
                  </a:schemeClr>
                </a:solidFill>
              </a:rPr>
              <a:t>Diverse scale no-</a:t>
            </a:r>
            <a:r>
              <a:rPr lang="en-US" sz="2400" i="0" kern="0" dirty="0" err="1">
                <a:solidFill>
                  <a:schemeClr val="accent1">
                    <a:lumMod val="50000"/>
                  </a:schemeClr>
                </a:solidFill>
              </a:rPr>
              <a:t>iid</a:t>
            </a:r>
            <a:r>
              <a:rPr lang="en-US" sz="2400" i="0" kern="0" dirty="0">
                <a:solidFill>
                  <a:schemeClr val="accent1">
                    <a:lumMod val="50000"/>
                  </a:schemeClr>
                </a:solidFill>
              </a:rPr>
              <a:t> datasets</a:t>
            </a:r>
          </a:p>
          <a:p>
            <a:pPr lvl="1">
              <a:spcBef>
                <a:spcPts val="0"/>
              </a:spcBef>
              <a:spcAft>
                <a:spcPts val="480"/>
              </a:spcAft>
            </a:pPr>
            <a:r>
              <a:rPr lang="en-US" sz="2400" i="0" kern="0" dirty="0">
                <a:solidFill>
                  <a:schemeClr val="accent1">
                    <a:lumMod val="50000"/>
                  </a:schemeClr>
                </a:solidFill>
              </a:rPr>
              <a:t>Experiment with centralized 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204C55-29E9-734F-3F50-340164C00DAE}"/>
              </a:ext>
            </a:extLst>
          </p:cNvPr>
          <p:cNvSpPr txBox="1"/>
          <p:nvPr/>
        </p:nvSpPr>
        <p:spPr>
          <a:xfrm>
            <a:off x="1177810" y="3172911"/>
            <a:ext cx="3155978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i="0" u="sng" dirty="0">
                <a:latin typeface="+mj-lt"/>
              </a:rPr>
              <a:t>Entropy Maximization </a:t>
            </a:r>
          </a:p>
          <a:p>
            <a:pPr algn="ctr"/>
            <a:r>
              <a:rPr lang="en-US" sz="2400" i="0" dirty="0">
                <a:latin typeface="+mj-lt"/>
              </a:rPr>
              <a:t>To </a:t>
            </a:r>
            <a:r>
              <a:rPr lang="en-US" sz="2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 the exploration capacity</a:t>
            </a:r>
            <a:endParaRPr lang="en-US" sz="2400" i="0" dirty="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F9B28F-381E-ED82-8E68-4C336E546420}"/>
              </a:ext>
            </a:extLst>
          </p:cNvPr>
          <p:cNvSpPr txBox="1"/>
          <p:nvPr/>
        </p:nvSpPr>
        <p:spPr>
          <a:xfrm>
            <a:off x="1177810" y="1682250"/>
            <a:ext cx="3155978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i="0" u="sng" dirty="0">
                <a:latin typeface="+mj-lt"/>
              </a:rPr>
              <a:t>Exploration Evaluation</a:t>
            </a:r>
          </a:p>
          <a:p>
            <a:pPr algn="ctr"/>
            <a:r>
              <a:rPr lang="en-US" sz="2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the capacity of local worker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6A206F-5F6F-9164-0955-AC8A7C75E42A}"/>
              </a:ext>
            </a:extLst>
          </p:cNvPr>
          <p:cNvSpPr txBox="1"/>
          <p:nvPr/>
        </p:nvSpPr>
        <p:spPr>
          <a:xfrm>
            <a:off x="590552" y="1145133"/>
            <a:ext cx="4014106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i="0" dirty="0">
                <a:solidFill>
                  <a:schemeClr val="accent5">
                    <a:lumMod val="50000"/>
                  </a:schemeClr>
                </a:solidFill>
                <a:latin typeface="+mj-lt"/>
              </a:rPr>
              <a:t>Multi-worker Selection</a:t>
            </a:r>
          </a:p>
        </p:txBody>
      </p:sp>
      <p:sp>
        <p:nvSpPr>
          <p:cNvPr id="53" name="TextBox 12">
            <a:extLst>
              <a:ext uri="{FF2B5EF4-FFF2-40B4-BE49-F238E27FC236}">
                <a16:creationId xmlns:a16="http://schemas.microsoft.com/office/drawing/2014/main" id="{6D86AF88-50E0-4C74-9497-A59FD30002B7}"/>
              </a:ext>
            </a:extLst>
          </p:cNvPr>
          <p:cNvSpPr txBox="1"/>
          <p:nvPr/>
        </p:nvSpPr>
        <p:spPr>
          <a:xfrm>
            <a:off x="1177810" y="4663572"/>
            <a:ext cx="3155978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i="0" u="sng" dirty="0">
                <a:latin typeface="+mj-lt"/>
              </a:rPr>
              <a:t>Adaptive Weight</a:t>
            </a:r>
          </a:p>
          <a:p>
            <a:pPr algn="ctr"/>
            <a:r>
              <a:rPr lang="en-US" sz="2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the capacity of local worker</a:t>
            </a:r>
          </a:p>
        </p:txBody>
      </p:sp>
    </p:spTree>
    <p:extLst>
      <p:ext uri="{BB962C8B-B14F-4D97-AF65-F5344CB8AC3E}">
        <p14:creationId xmlns:p14="http://schemas.microsoft.com/office/powerpoint/2010/main" val="3595096077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DSL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OTA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5293" y="5086029"/>
            <a:ext cx="7752880" cy="1662709"/>
          </a:xfrm>
        </p:spPr>
        <p:txBody>
          <a:bodyPr/>
          <a:lstStyle/>
          <a:p>
            <a:r>
              <a:rPr lang="en-US" altLang="zh-CN" dirty="0"/>
              <a:t>Expensively rely on orthogonal link resources</a:t>
            </a:r>
          </a:p>
          <a:p>
            <a:r>
              <a:rPr lang="en-US" u="sng" dirty="0"/>
              <a:t>Sum </a:t>
            </a:r>
            <a:r>
              <a:rPr lang="en-US" dirty="0"/>
              <a:t>comes naturally via analog aggregation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A34F41-4155-408E-A897-106FC8643D9B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7" name="右箭头 6"/>
          <p:cNvSpPr/>
          <p:nvPr/>
        </p:nvSpPr>
        <p:spPr bwMode="auto">
          <a:xfrm>
            <a:off x="5496738" y="3290607"/>
            <a:ext cx="457200" cy="3810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7630A4F-CCEF-4DF8-A951-E55BB0545650}"/>
              </a:ext>
            </a:extLst>
          </p:cNvPr>
          <p:cNvGrpSpPr/>
          <p:nvPr/>
        </p:nvGrpSpPr>
        <p:grpSpPr>
          <a:xfrm>
            <a:off x="7599992" y="2621856"/>
            <a:ext cx="3703008" cy="1698604"/>
            <a:chOff x="6408561" y="4587813"/>
            <a:chExt cx="3703008" cy="1698604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9BC97F7C-D215-4034-A52B-9D74AEB076E2}"/>
                </a:ext>
              </a:extLst>
            </p:cNvPr>
            <p:cNvGrpSpPr/>
            <p:nvPr/>
          </p:nvGrpSpPr>
          <p:grpSpPr>
            <a:xfrm rot="1670569">
              <a:off x="6492573" y="4587813"/>
              <a:ext cx="1376362" cy="339869"/>
              <a:chOff x="5647544" y="4923478"/>
              <a:chExt cx="1376362" cy="339869"/>
            </a:xfrm>
          </p:grpSpPr>
          <p:cxnSp>
            <p:nvCxnSpPr>
              <p:cNvPr id="22" name="直接箭头连接符 21">
                <a:extLst>
                  <a:ext uri="{FF2B5EF4-FFF2-40B4-BE49-F238E27FC236}">
                    <a16:creationId xmlns:a16="http://schemas.microsoft.com/office/drawing/2014/main" id="{E86F285D-DA6E-4C77-8D29-5F26A1EE4E15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rot="21148574">
                <a:off x="5647544" y="5101425"/>
                <a:ext cx="1376362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23" name="任意多边形: 形状 21">
                <a:extLst>
                  <a:ext uri="{FF2B5EF4-FFF2-40B4-BE49-F238E27FC236}">
                    <a16:creationId xmlns:a16="http://schemas.microsoft.com/office/drawing/2014/main" id="{08935CF6-46D9-4366-8580-DF2C92E71BC2}"/>
                  </a:ext>
                </a:extLst>
              </p:cNvPr>
              <p:cNvSpPr/>
              <p:nvPr/>
            </p:nvSpPr>
            <p:spPr bwMode="auto">
              <a:xfrm rot="21148574">
                <a:off x="5747554" y="4923478"/>
                <a:ext cx="1024985" cy="339869"/>
              </a:xfrm>
              <a:custGeom>
                <a:avLst/>
                <a:gdLst>
                  <a:gd name="connsiteX0" fmla="*/ 0 w 1024985"/>
                  <a:gd name="connsiteY0" fmla="*/ 339869 h 339869"/>
                  <a:gd name="connsiteX1" fmla="*/ 76200 w 1024985"/>
                  <a:gd name="connsiteY1" fmla="*/ 6494 h 339869"/>
                  <a:gd name="connsiteX2" fmla="*/ 123825 w 1024985"/>
                  <a:gd name="connsiteY2" fmla="*/ 16019 h 339869"/>
                  <a:gd name="connsiteX3" fmla="*/ 161925 w 1024985"/>
                  <a:gd name="connsiteY3" fmla="*/ 73169 h 339869"/>
                  <a:gd name="connsiteX4" fmla="*/ 209550 w 1024985"/>
                  <a:gd name="connsiteY4" fmla="*/ 130319 h 339869"/>
                  <a:gd name="connsiteX5" fmla="*/ 228600 w 1024985"/>
                  <a:gd name="connsiteY5" fmla="*/ 196994 h 339869"/>
                  <a:gd name="connsiteX6" fmla="*/ 247650 w 1024985"/>
                  <a:gd name="connsiteY6" fmla="*/ 254144 h 339869"/>
                  <a:gd name="connsiteX7" fmla="*/ 257175 w 1024985"/>
                  <a:gd name="connsiteY7" fmla="*/ 282719 h 339869"/>
                  <a:gd name="connsiteX8" fmla="*/ 266700 w 1024985"/>
                  <a:gd name="connsiteY8" fmla="*/ 320819 h 339869"/>
                  <a:gd name="connsiteX9" fmla="*/ 314325 w 1024985"/>
                  <a:gd name="connsiteY9" fmla="*/ 311294 h 339869"/>
                  <a:gd name="connsiteX10" fmla="*/ 342900 w 1024985"/>
                  <a:gd name="connsiteY10" fmla="*/ 292244 h 339869"/>
                  <a:gd name="connsiteX11" fmla="*/ 371475 w 1024985"/>
                  <a:gd name="connsiteY11" fmla="*/ 282719 h 339869"/>
                  <a:gd name="connsiteX12" fmla="*/ 409575 w 1024985"/>
                  <a:gd name="connsiteY12" fmla="*/ 235094 h 339869"/>
                  <a:gd name="connsiteX13" fmla="*/ 447675 w 1024985"/>
                  <a:gd name="connsiteY13" fmla="*/ 187469 h 339869"/>
                  <a:gd name="connsiteX14" fmla="*/ 485775 w 1024985"/>
                  <a:gd name="connsiteY14" fmla="*/ 130319 h 339869"/>
                  <a:gd name="connsiteX15" fmla="*/ 523875 w 1024985"/>
                  <a:gd name="connsiteY15" fmla="*/ 82694 h 339869"/>
                  <a:gd name="connsiteX16" fmla="*/ 542925 w 1024985"/>
                  <a:gd name="connsiteY16" fmla="*/ 54119 h 339869"/>
                  <a:gd name="connsiteX17" fmla="*/ 619125 w 1024985"/>
                  <a:gd name="connsiteY17" fmla="*/ 54119 h 339869"/>
                  <a:gd name="connsiteX18" fmla="*/ 628650 w 1024985"/>
                  <a:gd name="connsiteY18" fmla="*/ 82694 h 339869"/>
                  <a:gd name="connsiteX19" fmla="*/ 638175 w 1024985"/>
                  <a:gd name="connsiteY19" fmla="*/ 120794 h 339869"/>
                  <a:gd name="connsiteX20" fmla="*/ 676275 w 1024985"/>
                  <a:gd name="connsiteY20" fmla="*/ 196994 h 339869"/>
                  <a:gd name="connsiteX21" fmla="*/ 695325 w 1024985"/>
                  <a:gd name="connsiteY21" fmla="*/ 273194 h 339869"/>
                  <a:gd name="connsiteX22" fmla="*/ 714375 w 1024985"/>
                  <a:gd name="connsiteY22" fmla="*/ 330344 h 339869"/>
                  <a:gd name="connsiteX23" fmla="*/ 762000 w 1024985"/>
                  <a:gd name="connsiteY23" fmla="*/ 320819 h 339869"/>
                  <a:gd name="connsiteX24" fmla="*/ 819150 w 1024985"/>
                  <a:gd name="connsiteY24" fmla="*/ 235094 h 339869"/>
                  <a:gd name="connsiteX25" fmla="*/ 857250 w 1024985"/>
                  <a:gd name="connsiteY25" fmla="*/ 206519 h 339869"/>
                  <a:gd name="connsiteX26" fmla="*/ 866775 w 1024985"/>
                  <a:gd name="connsiteY26" fmla="*/ 177944 h 339869"/>
                  <a:gd name="connsiteX27" fmla="*/ 885825 w 1024985"/>
                  <a:gd name="connsiteY27" fmla="*/ 149369 h 339869"/>
                  <a:gd name="connsiteX28" fmla="*/ 923925 w 1024985"/>
                  <a:gd name="connsiteY28" fmla="*/ 92219 h 339869"/>
                  <a:gd name="connsiteX29" fmla="*/ 952500 w 1024985"/>
                  <a:gd name="connsiteY29" fmla="*/ 25544 h 339869"/>
                  <a:gd name="connsiteX30" fmla="*/ 990600 w 1024985"/>
                  <a:gd name="connsiteY30" fmla="*/ 44594 h 339869"/>
                  <a:gd name="connsiteX31" fmla="*/ 1009650 w 1024985"/>
                  <a:gd name="connsiteY31" fmla="*/ 73169 h 339869"/>
                  <a:gd name="connsiteX32" fmla="*/ 1019175 w 1024985"/>
                  <a:gd name="connsiteY32" fmla="*/ 273194 h 3398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24985" h="339869">
                    <a:moveTo>
                      <a:pt x="0" y="339869"/>
                    </a:moveTo>
                    <a:cubicBezTo>
                      <a:pt x="25400" y="228744"/>
                      <a:pt x="35490" y="112967"/>
                      <a:pt x="76200" y="6494"/>
                    </a:cubicBezTo>
                    <a:cubicBezTo>
                      <a:pt x="81982" y="-8628"/>
                      <a:pt x="111046" y="6080"/>
                      <a:pt x="123825" y="16019"/>
                    </a:cubicBezTo>
                    <a:cubicBezTo>
                      <a:pt x="141897" y="30075"/>
                      <a:pt x="149225" y="54119"/>
                      <a:pt x="161925" y="73169"/>
                    </a:cubicBezTo>
                    <a:cubicBezTo>
                      <a:pt x="188447" y="112952"/>
                      <a:pt x="172880" y="93649"/>
                      <a:pt x="209550" y="130319"/>
                    </a:cubicBezTo>
                    <a:cubicBezTo>
                      <a:pt x="241561" y="226351"/>
                      <a:pt x="192720" y="77393"/>
                      <a:pt x="228600" y="196994"/>
                    </a:cubicBezTo>
                    <a:cubicBezTo>
                      <a:pt x="234370" y="216228"/>
                      <a:pt x="241300" y="235094"/>
                      <a:pt x="247650" y="254144"/>
                    </a:cubicBezTo>
                    <a:cubicBezTo>
                      <a:pt x="250825" y="263669"/>
                      <a:pt x="254740" y="272979"/>
                      <a:pt x="257175" y="282719"/>
                    </a:cubicBezTo>
                    <a:lnTo>
                      <a:pt x="266700" y="320819"/>
                    </a:lnTo>
                    <a:cubicBezTo>
                      <a:pt x="282575" y="317644"/>
                      <a:pt x="299166" y="316978"/>
                      <a:pt x="314325" y="311294"/>
                    </a:cubicBezTo>
                    <a:cubicBezTo>
                      <a:pt x="325044" y="307274"/>
                      <a:pt x="332661" y="297364"/>
                      <a:pt x="342900" y="292244"/>
                    </a:cubicBezTo>
                    <a:cubicBezTo>
                      <a:pt x="351880" y="287754"/>
                      <a:pt x="361950" y="285894"/>
                      <a:pt x="371475" y="282719"/>
                    </a:cubicBezTo>
                    <a:cubicBezTo>
                      <a:pt x="395416" y="210895"/>
                      <a:pt x="360336" y="296642"/>
                      <a:pt x="409575" y="235094"/>
                    </a:cubicBezTo>
                    <a:cubicBezTo>
                      <a:pt x="462155" y="169369"/>
                      <a:pt x="365783" y="242064"/>
                      <a:pt x="447675" y="187469"/>
                    </a:cubicBezTo>
                    <a:cubicBezTo>
                      <a:pt x="477414" y="98252"/>
                      <a:pt x="428696" y="230208"/>
                      <a:pt x="485775" y="130319"/>
                    </a:cubicBezTo>
                    <a:cubicBezTo>
                      <a:pt x="516731" y="76147"/>
                      <a:pt x="468312" y="101215"/>
                      <a:pt x="523875" y="82694"/>
                    </a:cubicBezTo>
                    <a:cubicBezTo>
                      <a:pt x="530225" y="73169"/>
                      <a:pt x="533986" y="61270"/>
                      <a:pt x="542925" y="54119"/>
                    </a:cubicBezTo>
                    <a:cubicBezTo>
                      <a:pt x="566356" y="35374"/>
                      <a:pt x="594714" y="49237"/>
                      <a:pt x="619125" y="54119"/>
                    </a:cubicBezTo>
                    <a:cubicBezTo>
                      <a:pt x="622300" y="63644"/>
                      <a:pt x="625892" y="73040"/>
                      <a:pt x="628650" y="82694"/>
                    </a:cubicBezTo>
                    <a:cubicBezTo>
                      <a:pt x="632246" y="95281"/>
                      <a:pt x="633140" y="108710"/>
                      <a:pt x="638175" y="120794"/>
                    </a:cubicBezTo>
                    <a:cubicBezTo>
                      <a:pt x="649097" y="147008"/>
                      <a:pt x="669387" y="169444"/>
                      <a:pt x="676275" y="196994"/>
                    </a:cubicBezTo>
                    <a:cubicBezTo>
                      <a:pt x="682625" y="222394"/>
                      <a:pt x="687046" y="248356"/>
                      <a:pt x="695325" y="273194"/>
                    </a:cubicBezTo>
                    <a:lnTo>
                      <a:pt x="714375" y="330344"/>
                    </a:lnTo>
                    <a:cubicBezTo>
                      <a:pt x="730250" y="327169"/>
                      <a:pt x="747848" y="328681"/>
                      <a:pt x="762000" y="320819"/>
                    </a:cubicBezTo>
                    <a:cubicBezTo>
                      <a:pt x="824037" y="286354"/>
                      <a:pt x="782152" y="284425"/>
                      <a:pt x="819150" y="235094"/>
                    </a:cubicBezTo>
                    <a:cubicBezTo>
                      <a:pt x="828675" y="222394"/>
                      <a:pt x="844550" y="216044"/>
                      <a:pt x="857250" y="206519"/>
                    </a:cubicBezTo>
                    <a:cubicBezTo>
                      <a:pt x="860425" y="196994"/>
                      <a:pt x="862285" y="186924"/>
                      <a:pt x="866775" y="177944"/>
                    </a:cubicBezTo>
                    <a:cubicBezTo>
                      <a:pt x="871895" y="167705"/>
                      <a:pt x="881316" y="159891"/>
                      <a:pt x="885825" y="149369"/>
                    </a:cubicBezTo>
                    <a:cubicBezTo>
                      <a:pt x="910428" y="91962"/>
                      <a:pt x="873700" y="125702"/>
                      <a:pt x="923925" y="92219"/>
                    </a:cubicBezTo>
                    <a:cubicBezTo>
                      <a:pt x="927537" y="81384"/>
                      <a:pt x="943672" y="28487"/>
                      <a:pt x="952500" y="25544"/>
                    </a:cubicBezTo>
                    <a:cubicBezTo>
                      <a:pt x="965970" y="21054"/>
                      <a:pt x="977900" y="38244"/>
                      <a:pt x="990600" y="44594"/>
                    </a:cubicBezTo>
                    <a:cubicBezTo>
                      <a:pt x="996950" y="54119"/>
                      <a:pt x="1004530" y="62930"/>
                      <a:pt x="1009650" y="73169"/>
                    </a:cubicBezTo>
                    <a:cubicBezTo>
                      <a:pt x="1037247" y="128364"/>
                      <a:pt x="1019175" y="248791"/>
                      <a:pt x="1019175" y="273194"/>
                    </a:cubicBezTo>
                  </a:path>
                </a:pathLst>
              </a:cu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1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BAAD9797-0649-4C8F-A2F7-2B27BB8661F4}"/>
                </a:ext>
              </a:extLst>
            </p:cNvPr>
            <p:cNvGrpSpPr/>
            <p:nvPr/>
          </p:nvGrpSpPr>
          <p:grpSpPr>
            <a:xfrm>
              <a:off x="6408561" y="5113689"/>
              <a:ext cx="1376362" cy="333375"/>
              <a:chOff x="5651089" y="5043567"/>
              <a:chExt cx="1376362" cy="333375"/>
            </a:xfrm>
          </p:grpSpPr>
          <p:cxnSp>
            <p:nvCxnSpPr>
              <p:cNvPr id="20" name="直接箭头连接符 19">
                <a:extLst>
                  <a:ext uri="{FF2B5EF4-FFF2-40B4-BE49-F238E27FC236}">
                    <a16:creationId xmlns:a16="http://schemas.microsoft.com/office/drawing/2014/main" id="{402D8B75-A1E2-483E-A126-B2B06146257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5651089" y="5251027"/>
                <a:ext cx="1376362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21" name="任意多边形: 形状 23">
                <a:extLst>
                  <a:ext uri="{FF2B5EF4-FFF2-40B4-BE49-F238E27FC236}">
                    <a16:creationId xmlns:a16="http://schemas.microsoft.com/office/drawing/2014/main" id="{80F2E35F-D4ED-412B-BB84-B9EB58A5B22E}"/>
                  </a:ext>
                </a:extLst>
              </p:cNvPr>
              <p:cNvSpPr/>
              <p:nvPr/>
            </p:nvSpPr>
            <p:spPr bwMode="auto">
              <a:xfrm>
                <a:off x="5719185" y="5043567"/>
                <a:ext cx="1101297" cy="333375"/>
              </a:xfrm>
              <a:custGeom>
                <a:avLst/>
                <a:gdLst>
                  <a:gd name="connsiteX0" fmla="*/ 0 w 1101297"/>
                  <a:gd name="connsiteY0" fmla="*/ 285750 h 333375"/>
                  <a:gd name="connsiteX1" fmla="*/ 19050 w 1101297"/>
                  <a:gd name="connsiteY1" fmla="*/ 104775 h 333375"/>
                  <a:gd name="connsiteX2" fmla="*/ 47625 w 1101297"/>
                  <a:gd name="connsiteY2" fmla="*/ 85725 h 333375"/>
                  <a:gd name="connsiteX3" fmla="*/ 142875 w 1101297"/>
                  <a:gd name="connsiteY3" fmla="*/ 95250 h 333375"/>
                  <a:gd name="connsiteX4" fmla="*/ 180975 w 1101297"/>
                  <a:gd name="connsiteY4" fmla="*/ 114300 h 333375"/>
                  <a:gd name="connsiteX5" fmla="*/ 190500 w 1101297"/>
                  <a:gd name="connsiteY5" fmla="*/ 142875 h 333375"/>
                  <a:gd name="connsiteX6" fmla="*/ 228600 w 1101297"/>
                  <a:gd name="connsiteY6" fmla="*/ 219075 h 333375"/>
                  <a:gd name="connsiteX7" fmla="*/ 266700 w 1101297"/>
                  <a:gd name="connsiteY7" fmla="*/ 304800 h 333375"/>
                  <a:gd name="connsiteX8" fmla="*/ 304800 w 1101297"/>
                  <a:gd name="connsiteY8" fmla="*/ 285750 h 333375"/>
                  <a:gd name="connsiteX9" fmla="*/ 342900 w 1101297"/>
                  <a:gd name="connsiteY9" fmla="*/ 276225 h 333375"/>
                  <a:gd name="connsiteX10" fmla="*/ 371475 w 1101297"/>
                  <a:gd name="connsiteY10" fmla="*/ 257175 h 333375"/>
                  <a:gd name="connsiteX11" fmla="*/ 390525 w 1101297"/>
                  <a:gd name="connsiteY11" fmla="*/ 228600 h 333375"/>
                  <a:gd name="connsiteX12" fmla="*/ 400050 w 1101297"/>
                  <a:gd name="connsiteY12" fmla="*/ 200025 h 333375"/>
                  <a:gd name="connsiteX13" fmla="*/ 428625 w 1101297"/>
                  <a:gd name="connsiteY13" fmla="*/ 171450 h 333375"/>
                  <a:gd name="connsiteX14" fmla="*/ 447675 w 1101297"/>
                  <a:gd name="connsiteY14" fmla="*/ 123825 h 333375"/>
                  <a:gd name="connsiteX15" fmla="*/ 457200 w 1101297"/>
                  <a:gd name="connsiteY15" fmla="*/ 95250 h 333375"/>
                  <a:gd name="connsiteX16" fmla="*/ 495300 w 1101297"/>
                  <a:gd name="connsiteY16" fmla="*/ 76200 h 333375"/>
                  <a:gd name="connsiteX17" fmla="*/ 504825 w 1101297"/>
                  <a:gd name="connsiteY17" fmla="*/ 38100 h 333375"/>
                  <a:gd name="connsiteX18" fmla="*/ 581025 w 1101297"/>
                  <a:gd name="connsiteY18" fmla="*/ 28575 h 333375"/>
                  <a:gd name="connsiteX19" fmla="*/ 600075 w 1101297"/>
                  <a:gd name="connsiteY19" fmla="*/ 66675 h 333375"/>
                  <a:gd name="connsiteX20" fmla="*/ 628650 w 1101297"/>
                  <a:gd name="connsiteY20" fmla="*/ 95250 h 333375"/>
                  <a:gd name="connsiteX21" fmla="*/ 647700 w 1101297"/>
                  <a:gd name="connsiteY21" fmla="*/ 123825 h 333375"/>
                  <a:gd name="connsiteX22" fmla="*/ 657225 w 1101297"/>
                  <a:gd name="connsiteY22" fmla="*/ 200025 h 333375"/>
                  <a:gd name="connsiteX23" fmla="*/ 676275 w 1101297"/>
                  <a:gd name="connsiteY23" fmla="*/ 323850 h 333375"/>
                  <a:gd name="connsiteX24" fmla="*/ 733425 w 1101297"/>
                  <a:gd name="connsiteY24" fmla="*/ 304800 h 333375"/>
                  <a:gd name="connsiteX25" fmla="*/ 742950 w 1101297"/>
                  <a:gd name="connsiteY25" fmla="*/ 276225 h 333375"/>
                  <a:gd name="connsiteX26" fmla="*/ 771525 w 1101297"/>
                  <a:gd name="connsiteY26" fmla="*/ 257175 h 333375"/>
                  <a:gd name="connsiteX27" fmla="*/ 809625 w 1101297"/>
                  <a:gd name="connsiteY27" fmla="*/ 209550 h 333375"/>
                  <a:gd name="connsiteX28" fmla="*/ 847725 w 1101297"/>
                  <a:gd name="connsiteY28" fmla="*/ 161925 h 333375"/>
                  <a:gd name="connsiteX29" fmla="*/ 895350 w 1101297"/>
                  <a:gd name="connsiteY29" fmla="*/ 95250 h 333375"/>
                  <a:gd name="connsiteX30" fmla="*/ 942975 w 1101297"/>
                  <a:gd name="connsiteY30" fmla="*/ 38100 h 333375"/>
                  <a:gd name="connsiteX31" fmla="*/ 990600 w 1101297"/>
                  <a:gd name="connsiteY31" fmla="*/ 0 h 333375"/>
                  <a:gd name="connsiteX32" fmla="*/ 1057275 w 1101297"/>
                  <a:gd name="connsiteY32" fmla="*/ 28575 h 333375"/>
                  <a:gd name="connsiteX33" fmla="*/ 1076325 w 1101297"/>
                  <a:gd name="connsiteY33" fmla="*/ 66675 h 333375"/>
                  <a:gd name="connsiteX34" fmla="*/ 1095375 w 1101297"/>
                  <a:gd name="connsiteY34" fmla="*/ 333375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101297" h="333375">
                    <a:moveTo>
                      <a:pt x="0" y="285750"/>
                    </a:moveTo>
                    <a:cubicBezTo>
                      <a:pt x="6350" y="225425"/>
                      <a:pt x="5000" y="163784"/>
                      <a:pt x="19050" y="104775"/>
                    </a:cubicBezTo>
                    <a:cubicBezTo>
                      <a:pt x="21702" y="93639"/>
                      <a:pt x="36211" y="86603"/>
                      <a:pt x="47625" y="85725"/>
                    </a:cubicBezTo>
                    <a:cubicBezTo>
                      <a:pt x="79439" y="83278"/>
                      <a:pt x="111125" y="92075"/>
                      <a:pt x="142875" y="95250"/>
                    </a:cubicBezTo>
                    <a:cubicBezTo>
                      <a:pt x="155575" y="101600"/>
                      <a:pt x="170935" y="104260"/>
                      <a:pt x="180975" y="114300"/>
                    </a:cubicBezTo>
                    <a:cubicBezTo>
                      <a:pt x="188075" y="121400"/>
                      <a:pt x="186010" y="133895"/>
                      <a:pt x="190500" y="142875"/>
                    </a:cubicBezTo>
                    <a:cubicBezTo>
                      <a:pt x="219984" y="201843"/>
                      <a:pt x="203880" y="136676"/>
                      <a:pt x="228600" y="219075"/>
                    </a:cubicBezTo>
                    <a:cubicBezTo>
                      <a:pt x="251770" y="296309"/>
                      <a:pt x="218084" y="239979"/>
                      <a:pt x="266700" y="304800"/>
                    </a:cubicBezTo>
                    <a:cubicBezTo>
                      <a:pt x="279400" y="298450"/>
                      <a:pt x="291505" y="290736"/>
                      <a:pt x="304800" y="285750"/>
                    </a:cubicBezTo>
                    <a:cubicBezTo>
                      <a:pt x="317057" y="281153"/>
                      <a:pt x="330868" y="281382"/>
                      <a:pt x="342900" y="276225"/>
                    </a:cubicBezTo>
                    <a:cubicBezTo>
                      <a:pt x="353422" y="271716"/>
                      <a:pt x="361950" y="263525"/>
                      <a:pt x="371475" y="257175"/>
                    </a:cubicBezTo>
                    <a:cubicBezTo>
                      <a:pt x="377825" y="247650"/>
                      <a:pt x="385405" y="238839"/>
                      <a:pt x="390525" y="228600"/>
                    </a:cubicBezTo>
                    <a:cubicBezTo>
                      <a:pt x="395015" y="219620"/>
                      <a:pt x="394481" y="208379"/>
                      <a:pt x="400050" y="200025"/>
                    </a:cubicBezTo>
                    <a:cubicBezTo>
                      <a:pt x="407522" y="188817"/>
                      <a:pt x="419100" y="180975"/>
                      <a:pt x="428625" y="171450"/>
                    </a:cubicBezTo>
                    <a:cubicBezTo>
                      <a:pt x="434975" y="155575"/>
                      <a:pt x="441672" y="139834"/>
                      <a:pt x="447675" y="123825"/>
                    </a:cubicBezTo>
                    <a:cubicBezTo>
                      <a:pt x="451200" y="114424"/>
                      <a:pt x="450100" y="102350"/>
                      <a:pt x="457200" y="95250"/>
                    </a:cubicBezTo>
                    <a:cubicBezTo>
                      <a:pt x="467240" y="85210"/>
                      <a:pt x="482600" y="82550"/>
                      <a:pt x="495300" y="76200"/>
                    </a:cubicBezTo>
                    <a:cubicBezTo>
                      <a:pt x="498475" y="63500"/>
                      <a:pt x="497563" y="48992"/>
                      <a:pt x="504825" y="38100"/>
                    </a:cubicBezTo>
                    <a:cubicBezTo>
                      <a:pt x="526260" y="5948"/>
                      <a:pt x="551322" y="22634"/>
                      <a:pt x="581025" y="28575"/>
                    </a:cubicBezTo>
                    <a:cubicBezTo>
                      <a:pt x="587375" y="41275"/>
                      <a:pt x="591822" y="55121"/>
                      <a:pt x="600075" y="66675"/>
                    </a:cubicBezTo>
                    <a:cubicBezTo>
                      <a:pt x="607905" y="77636"/>
                      <a:pt x="620026" y="84902"/>
                      <a:pt x="628650" y="95250"/>
                    </a:cubicBezTo>
                    <a:cubicBezTo>
                      <a:pt x="635979" y="104044"/>
                      <a:pt x="641350" y="114300"/>
                      <a:pt x="647700" y="123825"/>
                    </a:cubicBezTo>
                    <a:cubicBezTo>
                      <a:pt x="650875" y="149225"/>
                      <a:pt x="654398" y="174584"/>
                      <a:pt x="657225" y="200025"/>
                    </a:cubicBezTo>
                    <a:cubicBezTo>
                      <a:pt x="669503" y="310527"/>
                      <a:pt x="656108" y="263348"/>
                      <a:pt x="676275" y="323850"/>
                    </a:cubicBezTo>
                    <a:cubicBezTo>
                      <a:pt x="695325" y="317500"/>
                      <a:pt x="717085" y="316472"/>
                      <a:pt x="733425" y="304800"/>
                    </a:cubicBezTo>
                    <a:cubicBezTo>
                      <a:pt x="741595" y="298964"/>
                      <a:pt x="736678" y="284065"/>
                      <a:pt x="742950" y="276225"/>
                    </a:cubicBezTo>
                    <a:cubicBezTo>
                      <a:pt x="750101" y="267286"/>
                      <a:pt x="762000" y="263525"/>
                      <a:pt x="771525" y="257175"/>
                    </a:cubicBezTo>
                    <a:cubicBezTo>
                      <a:pt x="795466" y="185351"/>
                      <a:pt x="760386" y="271098"/>
                      <a:pt x="809625" y="209550"/>
                    </a:cubicBezTo>
                    <a:cubicBezTo>
                      <a:pt x="862205" y="143825"/>
                      <a:pt x="765833" y="216520"/>
                      <a:pt x="847725" y="161925"/>
                    </a:cubicBezTo>
                    <a:cubicBezTo>
                      <a:pt x="869950" y="95250"/>
                      <a:pt x="847725" y="111125"/>
                      <a:pt x="895350" y="95250"/>
                    </a:cubicBezTo>
                    <a:cubicBezTo>
                      <a:pt x="936218" y="13513"/>
                      <a:pt x="889123" y="91952"/>
                      <a:pt x="942975" y="38100"/>
                    </a:cubicBezTo>
                    <a:cubicBezTo>
                      <a:pt x="986059" y="-4984"/>
                      <a:pt x="934970" y="18543"/>
                      <a:pt x="990600" y="0"/>
                    </a:cubicBezTo>
                    <a:cubicBezTo>
                      <a:pt x="1014468" y="5967"/>
                      <a:pt x="1039965" y="7803"/>
                      <a:pt x="1057275" y="28575"/>
                    </a:cubicBezTo>
                    <a:cubicBezTo>
                      <a:pt x="1066365" y="39483"/>
                      <a:pt x="1071052" y="53492"/>
                      <a:pt x="1076325" y="66675"/>
                    </a:cubicBezTo>
                    <a:cubicBezTo>
                      <a:pt x="1117464" y="169521"/>
                      <a:pt x="1095375" y="175295"/>
                      <a:pt x="1095375" y="333375"/>
                    </a:cubicBezTo>
                  </a:path>
                </a:pathLst>
              </a:cu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1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0D82629-315C-47FB-933E-18FF7517A88D}"/>
                </a:ext>
              </a:extLst>
            </p:cNvPr>
            <p:cNvGrpSpPr/>
            <p:nvPr/>
          </p:nvGrpSpPr>
          <p:grpSpPr>
            <a:xfrm rot="19820717">
              <a:off x="6515478" y="6010192"/>
              <a:ext cx="1376362" cy="276225"/>
              <a:chOff x="5881886" y="5581123"/>
              <a:chExt cx="1376362" cy="276225"/>
            </a:xfrm>
          </p:grpSpPr>
          <p:cxnSp>
            <p:nvCxnSpPr>
              <p:cNvPr id="18" name="直接箭头连接符 17">
                <a:extLst>
                  <a:ext uri="{FF2B5EF4-FFF2-40B4-BE49-F238E27FC236}">
                    <a16:creationId xmlns:a16="http://schemas.microsoft.com/office/drawing/2014/main" id="{3FA0E824-13BA-4E40-871D-54015CAFA7F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rot="105873">
                <a:off x="5881886" y="5740385"/>
                <a:ext cx="1376362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9" name="任意多边形: 形状 26">
                <a:extLst>
                  <a:ext uri="{FF2B5EF4-FFF2-40B4-BE49-F238E27FC236}">
                    <a16:creationId xmlns:a16="http://schemas.microsoft.com/office/drawing/2014/main" id="{F3BB9175-4FE4-42E5-B83C-11A78915B7AB}"/>
                  </a:ext>
                </a:extLst>
              </p:cNvPr>
              <p:cNvSpPr/>
              <p:nvPr/>
            </p:nvSpPr>
            <p:spPr bwMode="auto">
              <a:xfrm rot="105873">
                <a:off x="5946678" y="5581123"/>
                <a:ext cx="1069334" cy="276225"/>
              </a:xfrm>
              <a:custGeom>
                <a:avLst/>
                <a:gdLst>
                  <a:gd name="connsiteX0" fmla="*/ 0 w 1069334"/>
                  <a:gd name="connsiteY0" fmla="*/ 38100 h 276225"/>
                  <a:gd name="connsiteX1" fmla="*/ 247650 w 1069334"/>
                  <a:gd name="connsiteY1" fmla="*/ 180975 h 276225"/>
                  <a:gd name="connsiteX2" fmla="*/ 257175 w 1069334"/>
                  <a:gd name="connsiteY2" fmla="*/ 152400 h 276225"/>
                  <a:gd name="connsiteX3" fmla="*/ 276225 w 1069334"/>
                  <a:gd name="connsiteY3" fmla="*/ 123825 h 276225"/>
                  <a:gd name="connsiteX4" fmla="*/ 314325 w 1069334"/>
                  <a:gd name="connsiteY4" fmla="*/ 66675 h 276225"/>
                  <a:gd name="connsiteX5" fmla="*/ 323850 w 1069334"/>
                  <a:gd name="connsiteY5" fmla="*/ 38100 h 276225"/>
                  <a:gd name="connsiteX6" fmla="*/ 390525 w 1069334"/>
                  <a:gd name="connsiteY6" fmla="*/ 57150 h 276225"/>
                  <a:gd name="connsiteX7" fmla="*/ 419100 w 1069334"/>
                  <a:gd name="connsiteY7" fmla="*/ 85725 h 276225"/>
                  <a:gd name="connsiteX8" fmla="*/ 447675 w 1069334"/>
                  <a:gd name="connsiteY8" fmla="*/ 142875 h 276225"/>
                  <a:gd name="connsiteX9" fmla="*/ 495300 w 1069334"/>
                  <a:gd name="connsiteY9" fmla="*/ 190500 h 276225"/>
                  <a:gd name="connsiteX10" fmla="*/ 552450 w 1069334"/>
                  <a:gd name="connsiteY10" fmla="*/ 238125 h 276225"/>
                  <a:gd name="connsiteX11" fmla="*/ 571500 w 1069334"/>
                  <a:gd name="connsiteY11" fmla="*/ 209550 h 276225"/>
                  <a:gd name="connsiteX12" fmla="*/ 628650 w 1069334"/>
                  <a:gd name="connsiteY12" fmla="*/ 171450 h 276225"/>
                  <a:gd name="connsiteX13" fmla="*/ 647700 w 1069334"/>
                  <a:gd name="connsiteY13" fmla="*/ 104775 h 276225"/>
                  <a:gd name="connsiteX14" fmla="*/ 666750 w 1069334"/>
                  <a:gd name="connsiteY14" fmla="*/ 76200 h 276225"/>
                  <a:gd name="connsiteX15" fmla="*/ 685800 w 1069334"/>
                  <a:gd name="connsiteY15" fmla="*/ 9525 h 276225"/>
                  <a:gd name="connsiteX16" fmla="*/ 714375 w 1069334"/>
                  <a:gd name="connsiteY16" fmla="*/ 0 h 276225"/>
                  <a:gd name="connsiteX17" fmla="*/ 762000 w 1069334"/>
                  <a:gd name="connsiteY17" fmla="*/ 9525 h 276225"/>
                  <a:gd name="connsiteX18" fmla="*/ 781050 w 1069334"/>
                  <a:gd name="connsiteY18" fmla="*/ 38100 h 276225"/>
                  <a:gd name="connsiteX19" fmla="*/ 809625 w 1069334"/>
                  <a:gd name="connsiteY19" fmla="*/ 85725 h 276225"/>
                  <a:gd name="connsiteX20" fmla="*/ 828675 w 1069334"/>
                  <a:gd name="connsiteY20" fmla="*/ 171450 h 276225"/>
                  <a:gd name="connsiteX21" fmla="*/ 866775 w 1069334"/>
                  <a:gd name="connsiteY21" fmla="*/ 238125 h 276225"/>
                  <a:gd name="connsiteX22" fmla="*/ 876300 w 1069334"/>
                  <a:gd name="connsiteY22" fmla="*/ 276225 h 276225"/>
                  <a:gd name="connsiteX23" fmla="*/ 904875 w 1069334"/>
                  <a:gd name="connsiteY23" fmla="*/ 266700 h 276225"/>
                  <a:gd name="connsiteX24" fmla="*/ 923925 w 1069334"/>
                  <a:gd name="connsiteY24" fmla="*/ 238125 h 276225"/>
                  <a:gd name="connsiteX25" fmla="*/ 942975 w 1069334"/>
                  <a:gd name="connsiteY25" fmla="*/ 190500 h 276225"/>
                  <a:gd name="connsiteX26" fmla="*/ 952500 w 1069334"/>
                  <a:gd name="connsiteY26" fmla="*/ 152400 h 276225"/>
                  <a:gd name="connsiteX27" fmla="*/ 971550 w 1069334"/>
                  <a:gd name="connsiteY27" fmla="*/ 123825 h 276225"/>
                  <a:gd name="connsiteX28" fmla="*/ 1019175 w 1069334"/>
                  <a:gd name="connsiteY28" fmla="*/ 47625 h 276225"/>
                  <a:gd name="connsiteX29" fmla="*/ 1047750 w 1069334"/>
                  <a:gd name="connsiteY29" fmla="*/ 66675 h 276225"/>
                  <a:gd name="connsiteX30" fmla="*/ 1066800 w 1069334"/>
                  <a:gd name="connsiteY30" fmla="*/ 19050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69334" h="276225">
                    <a:moveTo>
                      <a:pt x="0" y="38100"/>
                    </a:moveTo>
                    <a:cubicBezTo>
                      <a:pt x="82550" y="85725"/>
                      <a:pt x="160561" y="142269"/>
                      <a:pt x="247650" y="180975"/>
                    </a:cubicBezTo>
                    <a:cubicBezTo>
                      <a:pt x="256825" y="185053"/>
                      <a:pt x="252685" y="161380"/>
                      <a:pt x="257175" y="152400"/>
                    </a:cubicBezTo>
                    <a:cubicBezTo>
                      <a:pt x="262295" y="142161"/>
                      <a:pt x="271105" y="134064"/>
                      <a:pt x="276225" y="123825"/>
                    </a:cubicBezTo>
                    <a:cubicBezTo>
                      <a:pt x="303794" y="68686"/>
                      <a:pt x="260156" y="120844"/>
                      <a:pt x="314325" y="66675"/>
                    </a:cubicBezTo>
                    <a:cubicBezTo>
                      <a:pt x="317500" y="57150"/>
                      <a:pt x="316750" y="45200"/>
                      <a:pt x="323850" y="38100"/>
                    </a:cubicBezTo>
                    <a:cubicBezTo>
                      <a:pt x="350138" y="11812"/>
                      <a:pt x="371821" y="41118"/>
                      <a:pt x="390525" y="57150"/>
                    </a:cubicBezTo>
                    <a:cubicBezTo>
                      <a:pt x="400752" y="65916"/>
                      <a:pt x="411628" y="74517"/>
                      <a:pt x="419100" y="85725"/>
                    </a:cubicBezTo>
                    <a:cubicBezTo>
                      <a:pt x="430914" y="103446"/>
                      <a:pt x="435148" y="125650"/>
                      <a:pt x="447675" y="142875"/>
                    </a:cubicBezTo>
                    <a:cubicBezTo>
                      <a:pt x="460880" y="161032"/>
                      <a:pt x="479425" y="174625"/>
                      <a:pt x="495300" y="190500"/>
                    </a:cubicBezTo>
                    <a:cubicBezTo>
                      <a:pt x="518490" y="260069"/>
                      <a:pt x="494869" y="252520"/>
                      <a:pt x="552450" y="238125"/>
                    </a:cubicBezTo>
                    <a:cubicBezTo>
                      <a:pt x="558800" y="228600"/>
                      <a:pt x="562885" y="217088"/>
                      <a:pt x="571500" y="209550"/>
                    </a:cubicBezTo>
                    <a:cubicBezTo>
                      <a:pt x="588730" y="194473"/>
                      <a:pt x="628650" y="171450"/>
                      <a:pt x="628650" y="171450"/>
                    </a:cubicBezTo>
                    <a:cubicBezTo>
                      <a:pt x="631702" y="159243"/>
                      <a:pt x="640868" y="118440"/>
                      <a:pt x="647700" y="104775"/>
                    </a:cubicBezTo>
                    <a:cubicBezTo>
                      <a:pt x="652820" y="94536"/>
                      <a:pt x="660400" y="85725"/>
                      <a:pt x="666750" y="76200"/>
                    </a:cubicBezTo>
                    <a:cubicBezTo>
                      <a:pt x="666832" y="75870"/>
                      <a:pt x="681245" y="14080"/>
                      <a:pt x="685800" y="9525"/>
                    </a:cubicBezTo>
                    <a:cubicBezTo>
                      <a:pt x="692900" y="2425"/>
                      <a:pt x="704850" y="3175"/>
                      <a:pt x="714375" y="0"/>
                    </a:cubicBezTo>
                    <a:cubicBezTo>
                      <a:pt x="730250" y="3175"/>
                      <a:pt x="747944" y="1493"/>
                      <a:pt x="762000" y="9525"/>
                    </a:cubicBezTo>
                    <a:cubicBezTo>
                      <a:pt x="771939" y="15205"/>
                      <a:pt x="774983" y="28392"/>
                      <a:pt x="781050" y="38100"/>
                    </a:cubicBezTo>
                    <a:cubicBezTo>
                      <a:pt x="790862" y="53799"/>
                      <a:pt x="800100" y="69850"/>
                      <a:pt x="809625" y="85725"/>
                    </a:cubicBezTo>
                    <a:cubicBezTo>
                      <a:pt x="813283" y="107675"/>
                      <a:pt x="816951" y="148002"/>
                      <a:pt x="828675" y="171450"/>
                    </a:cubicBezTo>
                    <a:cubicBezTo>
                      <a:pt x="856310" y="226720"/>
                      <a:pt x="841727" y="171329"/>
                      <a:pt x="866775" y="238125"/>
                    </a:cubicBezTo>
                    <a:cubicBezTo>
                      <a:pt x="871372" y="250382"/>
                      <a:pt x="873125" y="263525"/>
                      <a:pt x="876300" y="276225"/>
                    </a:cubicBezTo>
                    <a:cubicBezTo>
                      <a:pt x="885825" y="273050"/>
                      <a:pt x="897035" y="272972"/>
                      <a:pt x="904875" y="266700"/>
                    </a:cubicBezTo>
                    <a:cubicBezTo>
                      <a:pt x="913814" y="259549"/>
                      <a:pt x="918805" y="248364"/>
                      <a:pt x="923925" y="238125"/>
                    </a:cubicBezTo>
                    <a:cubicBezTo>
                      <a:pt x="931571" y="222832"/>
                      <a:pt x="937568" y="206720"/>
                      <a:pt x="942975" y="190500"/>
                    </a:cubicBezTo>
                    <a:cubicBezTo>
                      <a:pt x="947115" y="178081"/>
                      <a:pt x="947343" y="164432"/>
                      <a:pt x="952500" y="152400"/>
                    </a:cubicBezTo>
                    <a:cubicBezTo>
                      <a:pt x="957009" y="141878"/>
                      <a:pt x="966901" y="134286"/>
                      <a:pt x="971550" y="123825"/>
                    </a:cubicBezTo>
                    <a:cubicBezTo>
                      <a:pt x="1004959" y="48656"/>
                      <a:pt x="967770" y="81895"/>
                      <a:pt x="1019175" y="47625"/>
                    </a:cubicBezTo>
                    <a:cubicBezTo>
                      <a:pt x="1028700" y="53975"/>
                      <a:pt x="1040421" y="57881"/>
                      <a:pt x="1047750" y="66675"/>
                    </a:cubicBezTo>
                    <a:cubicBezTo>
                      <a:pt x="1079579" y="104870"/>
                      <a:pt x="1066800" y="141820"/>
                      <a:pt x="1066800" y="190500"/>
                    </a:cubicBezTo>
                  </a:path>
                </a:pathLst>
              </a:cu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2D16E217-76BD-4B58-92E2-5E7518C8B399}"/>
                </a:ext>
              </a:extLst>
            </p:cNvPr>
            <p:cNvGrpSpPr/>
            <p:nvPr/>
          </p:nvGrpSpPr>
          <p:grpSpPr>
            <a:xfrm>
              <a:off x="8735207" y="5133595"/>
              <a:ext cx="1376362" cy="352425"/>
              <a:chOff x="8285879" y="5143689"/>
              <a:chExt cx="1376362" cy="352425"/>
            </a:xfrm>
          </p:grpSpPr>
          <p:cxnSp>
            <p:nvCxnSpPr>
              <p:cNvPr id="16" name="直接箭头连接符 15">
                <a:extLst>
                  <a:ext uri="{FF2B5EF4-FFF2-40B4-BE49-F238E27FC236}">
                    <a16:creationId xmlns:a16="http://schemas.microsoft.com/office/drawing/2014/main" id="{5CAAD75C-4199-473B-9172-44962DC086F4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8285879" y="5348223"/>
                <a:ext cx="1376362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7" name="任意多边形: 形状 28">
                <a:extLst>
                  <a:ext uri="{FF2B5EF4-FFF2-40B4-BE49-F238E27FC236}">
                    <a16:creationId xmlns:a16="http://schemas.microsoft.com/office/drawing/2014/main" id="{23E66310-6D52-4507-8D26-A9A5372E07FB}"/>
                  </a:ext>
                </a:extLst>
              </p:cNvPr>
              <p:cNvSpPr/>
              <p:nvPr/>
            </p:nvSpPr>
            <p:spPr bwMode="auto">
              <a:xfrm>
                <a:off x="8435621" y="5143689"/>
                <a:ext cx="1076878" cy="352425"/>
              </a:xfrm>
              <a:custGeom>
                <a:avLst/>
                <a:gdLst>
                  <a:gd name="connsiteX0" fmla="*/ 0 w 1076878"/>
                  <a:gd name="connsiteY0" fmla="*/ 352425 h 352425"/>
                  <a:gd name="connsiteX1" fmla="*/ 47625 w 1076878"/>
                  <a:gd name="connsiteY1" fmla="*/ 190500 h 352425"/>
                  <a:gd name="connsiteX2" fmla="*/ 66675 w 1076878"/>
                  <a:gd name="connsiteY2" fmla="*/ 161925 h 352425"/>
                  <a:gd name="connsiteX3" fmla="*/ 76200 w 1076878"/>
                  <a:gd name="connsiteY3" fmla="*/ 133350 h 352425"/>
                  <a:gd name="connsiteX4" fmla="*/ 104775 w 1076878"/>
                  <a:gd name="connsiteY4" fmla="*/ 114300 h 352425"/>
                  <a:gd name="connsiteX5" fmla="*/ 152400 w 1076878"/>
                  <a:gd name="connsiteY5" fmla="*/ 76200 h 352425"/>
                  <a:gd name="connsiteX6" fmla="*/ 161925 w 1076878"/>
                  <a:gd name="connsiteY6" fmla="*/ 47625 h 352425"/>
                  <a:gd name="connsiteX7" fmla="*/ 180975 w 1076878"/>
                  <a:gd name="connsiteY7" fmla="*/ 76200 h 352425"/>
                  <a:gd name="connsiteX8" fmla="*/ 228600 w 1076878"/>
                  <a:gd name="connsiteY8" fmla="*/ 238125 h 352425"/>
                  <a:gd name="connsiteX9" fmla="*/ 238125 w 1076878"/>
                  <a:gd name="connsiteY9" fmla="*/ 276225 h 352425"/>
                  <a:gd name="connsiteX10" fmla="*/ 257175 w 1076878"/>
                  <a:gd name="connsiteY10" fmla="*/ 352425 h 352425"/>
                  <a:gd name="connsiteX11" fmla="*/ 285750 w 1076878"/>
                  <a:gd name="connsiteY11" fmla="*/ 342900 h 352425"/>
                  <a:gd name="connsiteX12" fmla="*/ 304800 w 1076878"/>
                  <a:gd name="connsiteY12" fmla="*/ 314325 h 352425"/>
                  <a:gd name="connsiteX13" fmla="*/ 333375 w 1076878"/>
                  <a:gd name="connsiteY13" fmla="*/ 276225 h 352425"/>
                  <a:gd name="connsiteX14" fmla="*/ 352425 w 1076878"/>
                  <a:gd name="connsiteY14" fmla="*/ 238125 h 352425"/>
                  <a:gd name="connsiteX15" fmla="*/ 390525 w 1076878"/>
                  <a:gd name="connsiteY15" fmla="*/ 190500 h 352425"/>
                  <a:gd name="connsiteX16" fmla="*/ 428625 w 1076878"/>
                  <a:gd name="connsiteY16" fmla="*/ 104775 h 352425"/>
                  <a:gd name="connsiteX17" fmla="*/ 438150 w 1076878"/>
                  <a:gd name="connsiteY17" fmla="*/ 76200 h 352425"/>
                  <a:gd name="connsiteX18" fmla="*/ 466725 w 1076878"/>
                  <a:gd name="connsiteY18" fmla="*/ 57150 h 352425"/>
                  <a:gd name="connsiteX19" fmla="*/ 485775 w 1076878"/>
                  <a:gd name="connsiteY19" fmla="*/ 28575 h 352425"/>
                  <a:gd name="connsiteX20" fmla="*/ 495300 w 1076878"/>
                  <a:gd name="connsiteY20" fmla="*/ 0 h 352425"/>
                  <a:gd name="connsiteX21" fmla="*/ 504825 w 1076878"/>
                  <a:gd name="connsiteY21" fmla="*/ 28575 h 352425"/>
                  <a:gd name="connsiteX22" fmla="*/ 514350 w 1076878"/>
                  <a:gd name="connsiteY22" fmla="*/ 66675 h 352425"/>
                  <a:gd name="connsiteX23" fmla="*/ 523875 w 1076878"/>
                  <a:gd name="connsiteY23" fmla="*/ 285750 h 352425"/>
                  <a:gd name="connsiteX24" fmla="*/ 542925 w 1076878"/>
                  <a:gd name="connsiteY24" fmla="*/ 257175 h 352425"/>
                  <a:gd name="connsiteX25" fmla="*/ 619125 w 1076878"/>
                  <a:gd name="connsiteY25" fmla="*/ 142875 h 352425"/>
                  <a:gd name="connsiteX26" fmla="*/ 657225 w 1076878"/>
                  <a:gd name="connsiteY26" fmla="*/ 85725 h 352425"/>
                  <a:gd name="connsiteX27" fmla="*/ 676275 w 1076878"/>
                  <a:gd name="connsiteY27" fmla="*/ 38100 h 352425"/>
                  <a:gd name="connsiteX28" fmla="*/ 733425 w 1076878"/>
                  <a:gd name="connsiteY28" fmla="*/ 0 h 352425"/>
                  <a:gd name="connsiteX29" fmla="*/ 752475 w 1076878"/>
                  <a:gd name="connsiteY29" fmla="*/ 28575 h 352425"/>
                  <a:gd name="connsiteX30" fmla="*/ 790575 w 1076878"/>
                  <a:gd name="connsiteY30" fmla="*/ 66675 h 352425"/>
                  <a:gd name="connsiteX31" fmla="*/ 800100 w 1076878"/>
                  <a:gd name="connsiteY31" fmla="*/ 104775 h 352425"/>
                  <a:gd name="connsiteX32" fmla="*/ 819150 w 1076878"/>
                  <a:gd name="connsiteY32" fmla="*/ 161925 h 352425"/>
                  <a:gd name="connsiteX33" fmla="*/ 828675 w 1076878"/>
                  <a:gd name="connsiteY33" fmla="*/ 190500 h 352425"/>
                  <a:gd name="connsiteX34" fmla="*/ 838200 w 1076878"/>
                  <a:gd name="connsiteY34" fmla="*/ 228600 h 352425"/>
                  <a:gd name="connsiteX35" fmla="*/ 857250 w 1076878"/>
                  <a:gd name="connsiteY35" fmla="*/ 257175 h 352425"/>
                  <a:gd name="connsiteX36" fmla="*/ 866775 w 1076878"/>
                  <a:gd name="connsiteY36" fmla="*/ 285750 h 352425"/>
                  <a:gd name="connsiteX37" fmla="*/ 895350 w 1076878"/>
                  <a:gd name="connsiteY37" fmla="*/ 276225 h 352425"/>
                  <a:gd name="connsiteX38" fmla="*/ 914400 w 1076878"/>
                  <a:gd name="connsiteY38" fmla="*/ 219075 h 352425"/>
                  <a:gd name="connsiteX39" fmla="*/ 942975 w 1076878"/>
                  <a:gd name="connsiteY39" fmla="*/ 209550 h 352425"/>
                  <a:gd name="connsiteX40" fmla="*/ 981075 w 1076878"/>
                  <a:gd name="connsiteY40" fmla="*/ 142875 h 352425"/>
                  <a:gd name="connsiteX41" fmla="*/ 1019175 w 1076878"/>
                  <a:gd name="connsiteY41" fmla="*/ 133350 h 352425"/>
                  <a:gd name="connsiteX42" fmla="*/ 1047750 w 1076878"/>
                  <a:gd name="connsiteY42" fmla="*/ 152400 h 352425"/>
                  <a:gd name="connsiteX43" fmla="*/ 1076325 w 1076878"/>
                  <a:gd name="connsiteY43" fmla="*/ 209550 h 352425"/>
                  <a:gd name="connsiteX44" fmla="*/ 1076325 w 1076878"/>
                  <a:gd name="connsiteY44" fmla="*/ 228600 h 35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76878" h="352425">
                    <a:moveTo>
                      <a:pt x="0" y="352425"/>
                    </a:moveTo>
                    <a:cubicBezTo>
                      <a:pt x="15875" y="298450"/>
                      <a:pt x="29039" y="243603"/>
                      <a:pt x="47625" y="190500"/>
                    </a:cubicBezTo>
                    <a:cubicBezTo>
                      <a:pt x="51407" y="179695"/>
                      <a:pt x="61555" y="172164"/>
                      <a:pt x="66675" y="161925"/>
                    </a:cubicBezTo>
                    <a:cubicBezTo>
                      <a:pt x="71165" y="152945"/>
                      <a:pt x="69928" y="141190"/>
                      <a:pt x="76200" y="133350"/>
                    </a:cubicBezTo>
                    <a:cubicBezTo>
                      <a:pt x="83351" y="124411"/>
                      <a:pt x="95250" y="120650"/>
                      <a:pt x="104775" y="114300"/>
                    </a:cubicBezTo>
                    <a:cubicBezTo>
                      <a:pt x="127613" y="45787"/>
                      <a:pt x="92599" y="124040"/>
                      <a:pt x="152400" y="76200"/>
                    </a:cubicBezTo>
                    <a:cubicBezTo>
                      <a:pt x="160240" y="69928"/>
                      <a:pt x="158750" y="57150"/>
                      <a:pt x="161925" y="47625"/>
                    </a:cubicBezTo>
                    <a:cubicBezTo>
                      <a:pt x="168275" y="57150"/>
                      <a:pt x="175855" y="65961"/>
                      <a:pt x="180975" y="76200"/>
                    </a:cubicBezTo>
                    <a:cubicBezTo>
                      <a:pt x="206202" y="126653"/>
                      <a:pt x="215193" y="184496"/>
                      <a:pt x="228600" y="238125"/>
                    </a:cubicBezTo>
                    <a:cubicBezTo>
                      <a:pt x="231775" y="250825"/>
                      <a:pt x="235558" y="263388"/>
                      <a:pt x="238125" y="276225"/>
                    </a:cubicBezTo>
                    <a:cubicBezTo>
                      <a:pt x="249619" y="333695"/>
                      <a:pt x="242530" y="308491"/>
                      <a:pt x="257175" y="352425"/>
                    </a:cubicBezTo>
                    <a:cubicBezTo>
                      <a:pt x="266700" y="349250"/>
                      <a:pt x="277910" y="349172"/>
                      <a:pt x="285750" y="342900"/>
                    </a:cubicBezTo>
                    <a:cubicBezTo>
                      <a:pt x="294689" y="335749"/>
                      <a:pt x="298146" y="323640"/>
                      <a:pt x="304800" y="314325"/>
                    </a:cubicBezTo>
                    <a:cubicBezTo>
                      <a:pt x="314027" y="301407"/>
                      <a:pt x="324961" y="289687"/>
                      <a:pt x="333375" y="276225"/>
                    </a:cubicBezTo>
                    <a:cubicBezTo>
                      <a:pt x="340900" y="264184"/>
                      <a:pt x="344549" y="249939"/>
                      <a:pt x="352425" y="238125"/>
                    </a:cubicBezTo>
                    <a:cubicBezTo>
                      <a:pt x="363702" y="221209"/>
                      <a:pt x="377825" y="206375"/>
                      <a:pt x="390525" y="190500"/>
                    </a:cubicBezTo>
                    <a:cubicBezTo>
                      <a:pt x="411981" y="126132"/>
                      <a:pt x="384538" y="203970"/>
                      <a:pt x="428625" y="104775"/>
                    </a:cubicBezTo>
                    <a:cubicBezTo>
                      <a:pt x="432703" y="95600"/>
                      <a:pt x="431878" y="84040"/>
                      <a:pt x="438150" y="76200"/>
                    </a:cubicBezTo>
                    <a:cubicBezTo>
                      <a:pt x="445301" y="67261"/>
                      <a:pt x="457200" y="63500"/>
                      <a:pt x="466725" y="57150"/>
                    </a:cubicBezTo>
                    <a:cubicBezTo>
                      <a:pt x="473075" y="47625"/>
                      <a:pt x="480655" y="38814"/>
                      <a:pt x="485775" y="28575"/>
                    </a:cubicBezTo>
                    <a:cubicBezTo>
                      <a:pt x="490265" y="19595"/>
                      <a:pt x="485260" y="0"/>
                      <a:pt x="495300" y="0"/>
                    </a:cubicBezTo>
                    <a:cubicBezTo>
                      <a:pt x="505340" y="0"/>
                      <a:pt x="502067" y="18921"/>
                      <a:pt x="504825" y="28575"/>
                    </a:cubicBezTo>
                    <a:cubicBezTo>
                      <a:pt x="508421" y="41162"/>
                      <a:pt x="511175" y="53975"/>
                      <a:pt x="514350" y="66675"/>
                    </a:cubicBezTo>
                    <a:cubicBezTo>
                      <a:pt x="517525" y="139700"/>
                      <a:pt x="513032" y="213465"/>
                      <a:pt x="523875" y="285750"/>
                    </a:cubicBezTo>
                    <a:cubicBezTo>
                      <a:pt x="525573" y="297071"/>
                      <a:pt x="537035" y="266991"/>
                      <a:pt x="542925" y="257175"/>
                    </a:cubicBezTo>
                    <a:cubicBezTo>
                      <a:pt x="600749" y="160802"/>
                      <a:pt x="557380" y="220056"/>
                      <a:pt x="619125" y="142875"/>
                    </a:cubicBezTo>
                    <a:cubicBezTo>
                      <a:pt x="644306" y="67333"/>
                      <a:pt x="606261" y="167267"/>
                      <a:pt x="657225" y="85725"/>
                    </a:cubicBezTo>
                    <a:cubicBezTo>
                      <a:pt x="666287" y="71226"/>
                      <a:pt x="667213" y="52599"/>
                      <a:pt x="676275" y="38100"/>
                    </a:cubicBezTo>
                    <a:cubicBezTo>
                      <a:pt x="695051" y="8058"/>
                      <a:pt x="704666" y="9586"/>
                      <a:pt x="733425" y="0"/>
                    </a:cubicBezTo>
                    <a:cubicBezTo>
                      <a:pt x="739775" y="9525"/>
                      <a:pt x="745025" y="19883"/>
                      <a:pt x="752475" y="28575"/>
                    </a:cubicBezTo>
                    <a:cubicBezTo>
                      <a:pt x="764164" y="42212"/>
                      <a:pt x="781056" y="51445"/>
                      <a:pt x="790575" y="66675"/>
                    </a:cubicBezTo>
                    <a:cubicBezTo>
                      <a:pt x="797513" y="77776"/>
                      <a:pt x="796338" y="92236"/>
                      <a:pt x="800100" y="104775"/>
                    </a:cubicBezTo>
                    <a:cubicBezTo>
                      <a:pt x="805870" y="124009"/>
                      <a:pt x="812800" y="142875"/>
                      <a:pt x="819150" y="161925"/>
                    </a:cubicBezTo>
                    <a:cubicBezTo>
                      <a:pt x="822325" y="171450"/>
                      <a:pt x="826240" y="180760"/>
                      <a:pt x="828675" y="190500"/>
                    </a:cubicBezTo>
                    <a:cubicBezTo>
                      <a:pt x="831850" y="203200"/>
                      <a:pt x="833043" y="216568"/>
                      <a:pt x="838200" y="228600"/>
                    </a:cubicBezTo>
                    <a:cubicBezTo>
                      <a:pt x="842709" y="239122"/>
                      <a:pt x="852130" y="246936"/>
                      <a:pt x="857250" y="257175"/>
                    </a:cubicBezTo>
                    <a:cubicBezTo>
                      <a:pt x="861740" y="266155"/>
                      <a:pt x="863600" y="276225"/>
                      <a:pt x="866775" y="285750"/>
                    </a:cubicBezTo>
                    <a:cubicBezTo>
                      <a:pt x="876300" y="282575"/>
                      <a:pt x="889514" y="284395"/>
                      <a:pt x="895350" y="276225"/>
                    </a:cubicBezTo>
                    <a:cubicBezTo>
                      <a:pt x="907022" y="259885"/>
                      <a:pt x="895350" y="225425"/>
                      <a:pt x="914400" y="219075"/>
                    </a:cubicBezTo>
                    <a:lnTo>
                      <a:pt x="942975" y="209550"/>
                    </a:lnTo>
                    <a:cubicBezTo>
                      <a:pt x="951594" y="183694"/>
                      <a:pt x="955846" y="160895"/>
                      <a:pt x="981075" y="142875"/>
                    </a:cubicBezTo>
                    <a:cubicBezTo>
                      <a:pt x="991727" y="135266"/>
                      <a:pt x="1006475" y="136525"/>
                      <a:pt x="1019175" y="133350"/>
                    </a:cubicBezTo>
                    <a:cubicBezTo>
                      <a:pt x="1028700" y="139700"/>
                      <a:pt x="1039655" y="144305"/>
                      <a:pt x="1047750" y="152400"/>
                    </a:cubicBezTo>
                    <a:cubicBezTo>
                      <a:pt x="1061798" y="166448"/>
                      <a:pt x="1072452" y="190183"/>
                      <a:pt x="1076325" y="209550"/>
                    </a:cubicBezTo>
                    <a:cubicBezTo>
                      <a:pt x="1077570" y="215777"/>
                      <a:pt x="1076325" y="222250"/>
                      <a:pt x="1076325" y="228600"/>
                    </a:cubicBezTo>
                  </a:path>
                </a:pathLst>
              </a:cu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</p:grpSp>
        <p:sp>
          <p:nvSpPr>
            <p:cNvPr id="14" name="加号 13">
              <a:extLst>
                <a:ext uri="{FF2B5EF4-FFF2-40B4-BE49-F238E27FC236}">
                  <a16:creationId xmlns:a16="http://schemas.microsoft.com/office/drawing/2014/main" id="{3FD853CF-6C7B-4960-81B5-05143C18956E}"/>
                </a:ext>
              </a:extLst>
            </p:cNvPr>
            <p:cNvSpPr/>
            <p:nvPr/>
          </p:nvSpPr>
          <p:spPr bwMode="auto">
            <a:xfrm>
              <a:off x="8156649" y="5165995"/>
              <a:ext cx="290279" cy="310367"/>
            </a:xfrm>
            <a:prstGeom prst="mathPlus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" name="流程图: 接点 34">
              <a:extLst>
                <a:ext uri="{FF2B5EF4-FFF2-40B4-BE49-F238E27FC236}">
                  <a16:creationId xmlns:a16="http://schemas.microsoft.com/office/drawing/2014/main" id="{AB06E3BC-BB56-40C5-8B63-89BC98BC62BA}"/>
                </a:ext>
              </a:extLst>
            </p:cNvPr>
            <p:cNvSpPr/>
            <p:nvPr/>
          </p:nvSpPr>
          <p:spPr bwMode="auto">
            <a:xfrm>
              <a:off x="8087883" y="5121734"/>
              <a:ext cx="427812" cy="387800"/>
            </a:xfrm>
            <a:prstGeom prst="flowChartConnector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25" name="右箭头 24"/>
          <p:cNvSpPr/>
          <p:nvPr/>
        </p:nvSpPr>
        <p:spPr bwMode="auto">
          <a:xfrm>
            <a:off x="7911243" y="5427820"/>
            <a:ext cx="457200" cy="3810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内容占位符 2"/>
          <p:cNvSpPr txBox="1">
            <a:spLocks/>
          </p:cNvSpPr>
          <p:nvPr/>
        </p:nvSpPr>
        <p:spPr bwMode="auto">
          <a:xfrm>
            <a:off x="8836778" y="4822906"/>
            <a:ext cx="3355221" cy="16101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Clr>
                <a:srgbClr val="005919"/>
              </a:buClr>
              <a:buFont typeface="Wingdings" panose="05000000000000000000" pitchFamily="2" charset="2"/>
              <a:buChar char="ü"/>
            </a:pPr>
            <a:r>
              <a:rPr lang="en-US" sz="2300" i="0" kern="0" dirty="0">
                <a:solidFill>
                  <a:srgbClr val="006600"/>
                </a:solidFill>
              </a:rPr>
              <a:t>Increase </a:t>
            </a:r>
            <a:r>
              <a:rPr lang="en-US" sz="2300" kern="0" dirty="0">
                <a:solidFill>
                  <a:srgbClr val="006600"/>
                </a:solidFill>
              </a:rPr>
              <a:t>U</a:t>
            </a:r>
            <a:r>
              <a:rPr lang="en-US" sz="2300" i="0" kern="0" dirty="0">
                <a:solidFill>
                  <a:srgbClr val="006600"/>
                </a:solidFill>
              </a:rPr>
              <a:t>-time </a:t>
            </a:r>
            <a:r>
              <a:rPr lang="en-US" sz="2300" i="0" kern="0" dirty="0" err="1">
                <a:solidFill>
                  <a:srgbClr val="006600"/>
                </a:solidFill>
              </a:rPr>
              <a:t>commun</a:t>
            </a:r>
            <a:r>
              <a:rPr lang="en-US" sz="2300" i="0" kern="0" dirty="0">
                <a:solidFill>
                  <a:srgbClr val="006600"/>
                </a:solidFill>
              </a:rPr>
              <a:t>. Efficiency</a:t>
            </a:r>
          </a:p>
          <a:p>
            <a:pPr>
              <a:buClr>
                <a:srgbClr val="005919"/>
              </a:buClr>
              <a:buFont typeface="Wingdings" panose="05000000000000000000" pitchFamily="2" charset="2"/>
              <a:buChar char="ü"/>
            </a:pPr>
            <a:r>
              <a:rPr lang="en-US" sz="2300" i="0" kern="0" dirty="0">
                <a:solidFill>
                  <a:srgbClr val="006600"/>
                </a:solidFill>
              </a:rPr>
              <a:t>Unreachable local params for server</a:t>
            </a:r>
          </a:p>
        </p:txBody>
      </p:sp>
      <p:pic>
        <p:nvPicPr>
          <p:cNvPr id="31" name="Graphic 25" descr="Smart Phone">
            <a:extLst>
              <a:ext uri="{FF2B5EF4-FFF2-40B4-BE49-F238E27FC236}">
                <a16:creationId xmlns:a16="http://schemas.microsoft.com/office/drawing/2014/main" id="{519C8FEC-FD2C-48F4-8499-E1C333E12A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07387" y="2328362"/>
            <a:ext cx="496350" cy="496350"/>
          </a:xfrm>
          <a:prstGeom prst="rect">
            <a:avLst/>
          </a:prstGeom>
        </p:spPr>
      </p:pic>
      <p:pic>
        <p:nvPicPr>
          <p:cNvPr id="32" name="Graphic 26" descr="Smart Phone">
            <a:extLst>
              <a:ext uri="{FF2B5EF4-FFF2-40B4-BE49-F238E27FC236}">
                <a16:creationId xmlns:a16="http://schemas.microsoft.com/office/drawing/2014/main" id="{9451F8E7-2FBD-436F-848B-17CCF3DAFB6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51221" y="3085078"/>
            <a:ext cx="496350" cy="496350"/>
          </a:xfrm>
          <a:prstGeom prst="rect">
            <a:avLst/>
          </a:prstGeom>
        </p:spPr>
      </p:pic>
      <p:pic>
        <p:nvPicPr>
          <p:cNvPr id="33" name="Graphic 28" descr="Smart Phone">
            <a:extLst>
              <a:ext uri="{FF2B5EF4-FFF2-40B4-BE49-F238E27FC236}">
                <a16:creationId xmlns:a16="http://schemas.microsoft.com/office/drawing/2014/main" id="{C7A922F2-1200-48DB-BD1C-5458063460F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52058" y="4220799"/>
            <a:ext cx="496350" cy="496350"/>
          </a:xfrm>
          <a:prstGeom prst="rect">
            <a:avLst/>
          </a:prstGeom>
        </p:spPr>
      </p:pic>
      <p:sp>
        <p:nvSpPr>
          <p:cNvPr id="34" name="Rectangle 43">
            <a:extLst>
              <a:ext uri="{FF2B5EF4-FFF2-40B4-BE49-F238E27FC236}">
                <a16:creationId xmlns:a16="http://schemas.microsoft.com/office/drawing/2014/main" id="{4F8260DC-211A-46FB-8FDA-2DD2812DE82E}"/>
              </a:ext>
            </a:extLst>
          </p:cNvPr>
          <p:cNvSpPr/>
          <p:nvPr/>
        </p:nvSpPr>
        <p:spPr bwMode="auto">
          <a:xfrm>
            <a:off x="6349838" y="3539138"/>
            <a:ext cx="838200" cy="80630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…</a:t>
            </a:r>
          </a:p>
        </p:txBody>
      </p:sp>
      <p:sp>
        <p:nvSpPr>
          <p:cNvPr id="35" name="TextBox 56">
            <a:extLst>
              <a:ext uri="{FF2B5EF4-FFF2-40B4-BE49-F238E27FC236}">
                <a16:creationId xmlns:a16="http://schemas.microsoft.com/office/drawing/2014/main" id="{6E0B2107-2D44-4227-A358-5C9B4582849C}"/>
              </a:ext>
            </a:extLst>
          </p:cNvPr>
          <p:cNvSpPr txBox="1"/>
          <p:nvPr/>
        </p:nvSpPr>
        <p:spPr>
          <a:xfrm>
            <a:off x="6371750" y="2406657"/>
            <a:ext cx="10382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0" dirty="0">
                <a:latin typeface="+mj-lt"/>
              </a:rPr>
              <a:t>User 1</a:t>
            </a:r>
          </a:p>
        </p:txBody>
      </p:sp>
      <p:sp>
        <p:nvSpPr>
          <p:cNvPr id="36" name="TextBox 57">
            <a:extLst>
              <a:ext uri="{FF2B5EF4-FFF2-40B4-BE49-F238E27FC236}">
                <a16:creationId xmlns:a16="http://schemas.microsoft.com/office/drawing/2014/main" id="{AFB7DDDE-6A7D-46ED-9DEA-81DDF2803DBE}"/>
              </a:ext>
            </a:extLst>
          </p:cNvPr>
          <p:cNvSpPr txBox="1"/>
          <p:nvPr/>
        </p:nvSpPr>
        <p:spPr>
          <a:xfrm>
            <a:off x="6026113" y="3275381"/>
            <a:ext cx="10382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0" dirty="0">
                <a:latin typeface="+mj-lt"/>
              </a:rPr>
              <a:t>User 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58">
                <a:extLst>
                  <a:ext uri="{FF2B5EF4-FFF2-40B4-BE49-F238E27FC236}">
                    <a16:creationId xmlns:a16="http://schemas.microsoft.com/office/drawing/2014/main" id="{D4F8F986-BC63-429F-876F-8F1380C8AFA2}"/>
                  </a:ext>
                </a:extLst>
              </p:cNvPr>
              <p:cNvSpPr txBox="1"/>
              <p:nvPr/>
            </p:nvSpPr>
            <p:spPr>
              <a:xfrm>
                <a:off x="6371750" y="4322439"/>
                <a:ext cx="103822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i="0" dirty="0">
                    <a:latin typeface="+mj-lt"/>
                  </a:rPr>
                  <a:t>U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ser</m:t>
                    </m:r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endParaRPr lang="en-US" sz="1600" dirty="0">
                  <a:latin typeface="+mj-lt"/>
                </a:endParaRPr>
              </a:p>
            </p:txBody>
          </p:sp>
        </mc:Choice>
        <mc:Fallback xmlns="">
          <p:sp>
            <p:nvSpPr>
              <p:cNvPr id="37" name="TextBox 58">
                <a:extLst>
                  <a:ext uri="{FF2B5EF4-FFF2-40B4-BE49-F238E27FC236}">
                    <a16:creationId xmlns:a16="http://schemas.microsoft.com/office/drawing/2014/main" id="{D4F8F986-BC63-429F-876F-8F1380C8AF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1750" y="4322439"/>
                <a:ext cx="1038222" cy="338554"/>
              </a:xfrm>
              <a:prstGeom prst="rect">
                <a:avLst/>
              </a:prstGeom>
              <a:blipFill>
                <a:blip r:embed="rId5"/>
                <a:stretch>
                  <a:fillRect l="-2924" t="-5357" b="-2142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矩形 37"/>
          <p:cNvSpPr/>
          <p:nvPr/>
        </p:nvSpPr>
        <p:spPr>
          <a:xfrm>
            <a:off x="7223423" y="3565300"/>
            <a:ext cx="254743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Multiple Access Channel</a:t>
            </a:r>
          </a:p>
          <a:p>
            <a:endParaRPr lang="en-US" dirty="0"/>
          </a:p>
        </p:txBody>
      </p:sp>
      <p:pic>
        <p:nvPicPr>
          <p:cNvPr id="45" name="Picture 17">
            <a:extLst>
              <a:ext uri="{FF2B5EF4-FFF2-40B4-BE49-F238E27FC236}">
                <a16:creationId xmlns:a16="http://schemas.microsoft.com/office/drawing/2014/main" id="{FE98C7E7-FF8B-4183-B539-8C99245FA8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3238" y="1544686"/>
            <a:ext cx="4099781" cy="3225864"/>
          </a:xfrm>
          <a:prstGeom prst="rect">
            <a:avLst/>
          </a:prstGeom>
        </p:spPr>
      </p:pic>
      <p:sp>
        <p:nvSpPr>
          <p:cNvPr id="40" name="TextBox 11">
            <a:extLst>
              <a:ext uri="{FF2B5EF4-FFF2-40B4-BE49-F238E27FC236}">
                <a16:creationId xmlns:a16="http://schemas.microsoft.com/office/drawing/2014/main" id="{2C0A8A1F-0138-48E0-AB96-70B5602747F6}"/>
              </a:ext>
            </a:extLst>
          </p:cNvPr>
          <p:cNvSpPr txBox="1"/>
          <p:nvPr/>
        </p:nvSpPr>
        <p:spPr>
          <a:xfrm>
            <a:off x="932792" y="1063891"/>
            <a:ext cx="96900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800" b="1" i="0" kern="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Parameters Aggregation: Over-the-air</a:t>
            </a:r>
            <a:r>
              <a:rPr lang="en-US" altLang="zh-CN" sz="2800" b="1" i="0" kern="0" baseline="3000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[1]</a:t>
            </a:r>
            <a:endParaRPr lang="zh-CN" altLang="en-US" sz="2800" b="1" i="0" kern="0" baseline="30000" dirty="0">
              <a:solidFill>
                <a:srgbClr val="0000DA"/>
              </a:solidFill>
              <a:latin typeface="+mj-lt"/>
              <a:ea typeface="ＭＳ Ｐゴシック" pitchFamily="-112" charset="-128"/>
              <a:cs typeface="Arial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81AE92D7-C0EA-402F-A74A-B87E4E8FE4BE}"/>
              </a:ext>
            </a:extLst>
          </p:cNvPr>
          <p:cNvSpPr txBox="1"/>
          <p:nvPr/>
        </p:nvSpPr>
        <p:spPr>
          <a:xfrm>
            <a:off x="543741" y="6285384"/>
            <a:ext cx="11057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 Fan X, Wang Y,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Huo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Y, et al. Joint optimization of communications and federated learning over the air[J]. IEEE Trans. Wireless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Commun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., vol. 21, no. 6, pp. 4434-4449, 2021. </a:t>
            </a:r>
          </a:p>
          <a:p>
            <a:endParaRPr lang="en-US" altLang="zh-CN" sz="900" i="0" dirty="0">
              <a:latin typeface="+mn-lt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6211474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25" grpId="0" animBg="1"/>
      <p:bldP spid="26" grpId="0"/>
      <p:bldP spid="34" grpId="0"/>
      <p:bldP spid="35" grpId="0"/>
      <p:bldP spid="36" grpId="0"/>
      <p:bldP spid="37" grpId="0"/>
      <p:bldP spid="3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Trustworthy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DSL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5293" y="5086029"/>
            <a:ext cx="10999210" cy="1662709"/>
          </a:xfrm>
        </p:spPr>
        <p:txBody>
          <a:bodyPr/>
          <a:lstStyle/>
          <a:p>
            <a:r>
              <a:rPr lang="en-US" altLang="zh-CN" dirty="0"/>
              <a:t>Strong privacy, weak security</a:t>
            </a:r>
          </a:p>
          <a:p>
            <a:r>
              <a:rPr lang="en-US" altLang="zh-CN" dirty="0"/>
              <a:t>Solutions: worker identification; differential privacy.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A34F41-4155-408E-A897-106FC8643D9B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7" name="右箭头 6"/>
          <p:cNvSpPr/>
          <p:nvPr/>
        </p:nvSpPr>
        <p:spPr bwMode="auto">
          <a:xfrm>
            <a:off x="5496738" y="3290607"/>
            <a:ext cx="457200" cy="3810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7630A4F-CCEF-4DF8-A951-E55BB0545650}"/>
              </a:ext>
            </a:extLst>
          </p:cNvPr>
          <p:cNvGrpSpPr/>
          <p:nvPr/>
        </p:nvGrpSpPr>
        <p:grpSpPr>
          <a:xfrm>
            <a:off x="7599992" y="2621856"/>
            <a:ext cx="3703008" cy="1698604"/>
            <a:chOff x="6408561" y="4587813"/>
            <a:chExt cx="3703008" cy="1698604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9BC97F7C-D215-4034-A52B-9D74AEB076E2}"/>
                </a:ext>
              </a:extLst>
            </p:cNvPr>
            <p:cNvGrpSpPr/>
            <p:nvPr/>
          </p:nvGrpSpPr>
          <p:grpSpPr>
            <a:xfrm rot="1670569">
              <a:off x="6492573" y="4587813"/>
              <a:ext cx="1376362" cy="339869"/>
              <a:chOff x="5647544" y="4923478"/>
              <a:chExt cx="1376362" cy="339869"/>
            </a:xfrm>
          </p:grpSpPr>
          <p:cxnSp>
            <p:nvCxnSpPr>
              <p:cNvPr id="22" name="直接箭头连接符 21">
                <a:extLst>
                  <a:ext uri="{FF2B5EF4-FFF2-40B4-BE49-F238E27FC236}">
                    <a16:creationId xmlns:a16="http://schemas.microsoft.com/office/drawing/2014/main" id="{E86F285D-DA6E-4C77-8D29-5F26A1EE4E15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rot="21148574">
                <a:off x="5647544" y="5101425"/>
                <a:ext cx="1376362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23" name="任意多边形: 形状 21">
                <a:extLst>
                  <a:ext uri="{FF2B5EF4-FFF2-40B4-BE49-F238E27FC236}">
                    <a16:creationId xmlns:a16="http://schemas.microsoft.com/office/drawing/2014/main" id="{08935CF6-46D9-4366-8580-DF2C92E71BC2}"/>
                  </a:ext>
                </a:extLst>
              </p:cNvPr>
              <p:cNvSpPr/>
              <p:nvPr/>
            </p:nvSpPr>
            <p:spPr bwMode="auto">
              <a:xfrm rot="21148574">
                <a:off x="5747554" y="4923478"/>
                <a:ext cx="1024985" cy="339869"/>
              </a:xfrm>
              <a:custGeom>
                <a:avLst/>
                <a:gdLst>
                  <a:gd name="connsiteX0" fmla="*/ 0 w 1024985"/>
                  <a:gd name="connsiteY0" fmla="*/ 339869 h 339869"/>
                  <a:gd name="connsiteX1" fmla="*/ 76200 w 1024985"/>
                  <a:gd name="connsiteY1" fmla="*/ 6494 h 339869"/>
                  <a:gd name="connsiteX2" fmla="*/ 123825 w 1024985"/>
                  <a:gd name="connsiteY2" fmla="*/ 16019 h 339869"/>
                  <a:gd name="connsiteX3" fmla="*/ 161925 w 1024985"/>
                  <a:gd name="connsiteY3" fmla="*/ 73169 h 339869"/>
                  <a:gd name="connsiteX4" fmla="*/ 209550 w 1024985"/>
                  <a:gd name="connsiteY4" fmla="*/ 130319 h 339869"/>
                  <a:gd name="connsiteX5" fmla="*/ 228600 w 1024985"/>
                  <a:gd name="connsiteY5" fmla="*/ 196994 h 339869"/>
                  <a:gd name="connsiteX6" fmla="*/ 247650 w 1024985"/>
                  <a:gd name="connsiteY6" fmla="*/ 254144 h 339869"/>
                  <a:gd name="connsiteX7" fmla="*/ 257175 w 1024985"/>
                  <a:gd name="connsiteY7" fmla="*/ 282719 h 339869"/>
                  <a:gd name="connsiteX8" fmla="*/ 266700 w 1024985"/>
                  <a:gd name="connsiteY8" fmla="*/ 320819 h 339869"/>
                  <a:gd name="connsiteX9" fmla="*/ 314325 w 1024985"/>
                  <a:gd name="connsiteY9" fmla="*/ 311294 h 339869"/>
                  <a:gd name="connsiteX10" fmla="*/ 342900 w 1024985"/>
                  <a:gd name="connsiteY10" fmla="*/ 292244 h 339869"/>
                  <a:gd name="connsiteX11" fmla="*/ 371475 w 1024985"/>
                  <a:gd name="connsiteY11" fmla="*/ 282719 h 339869"/>
                  <a:gd name="connsiteX12" fmla="*/ 409575 w 1024985"/>
                  <a:gd name="connsiteY12" fmla="*/ 235094 h 339869"/>
                  <a:gd name="connsiteX13" fmla="*/ 447675 w 1024985"/>
                  <a:gd name="connsiteY13" fmla="*/ 187469 h 339869"/>
                  <a:gd name="connsiteX14" fmla="*/ 485775 w 1024985"/>
                  <a:gd name="connsiteY14" fmla="*/ 130319 h 339869"/>
                  <a:gd name="connsiteX15" fmla="*/ 523875 w 1024985"/>
                  <a:gd name="connsiteY15" fmla="*/ 82694 h 339869"/>
                  <a:gd name="connsiteX16" fmla="*/ 542925 w 1024985"/>
                  <a:gd name="connsiteY16" fmla="*/ 54119 h 339869"/>
                  <a:gd name="connsiteX17" fmla="*/ 619125 w 1024985"/>
                  <a:gd name="connsiteY17" fmla="*/ 54119 h 339869"/>
                  <a:gd name="connsiteX18" fmla="*/ 628650 w 1024985"/>
                  <a:gd name="connsiteY18" fmla="*/ 82694 h 339869"/>
                  <a:gd name="connsiteX19" fmla="*/ 638175 w 1024985"/>
                  <a:gd name="connsiteY19" fmla="*/ 120794 h 339869"/>
                  <a:gd name="connsiteX20" fmla="*/ 676275 w 1024985"/>
                  <a:gd name="connsiteY20" fmla="*/ 196994 h 339869"/>
                  <a:gd name="connsiteX21" fmla="*/ 695325 w 1024985"/>
                  <a:gd name="connsiteY21" fmla="*/ 273194 h 339869"/>
                  <a:gd name="connsiteX22" fmla="*/ 714375 w 1024985"/>
                  <a:gd name="connsiteY22" fmla="*/ 330344 h 339869"/>
                  <a:gd name="connsiteX23" fmla="*/ 762000 w 1024985"/>
                  <a:gd name="connsiteY23" fmla="*/ 320819 h 339869"/>
                  <a:gd name="connsiteX24" fmla="*/ 819150 w 1024985"/>
                  <a:gd name="connsiteY24" fmla="*/ 235094 h 339869"/>
                  <a:gd name="connsiteX25" fmla="*/ 857250 w 1024985"/>
                  <a:gd name="connsiteY25" fmla="*/ 206519 h 339869"/>
                  <a:gd name="connsiteX26" fmla="*/ 866775 w 1024985"/>
                  <a:gd name="connsiteY26" fmla="*/ 177944 h 339869"/>
                  <a:gd name="connsiteX27" fmla="*/ 885825 w 1024985"/>
                  <a:gd name="connsiteY27" fmla="*/ 149369 h 339869"/>
                  <a:gd name="connsiteX28" fmla="*/ 923925 w 1024985"/>
                  <a:gd name="connsiteY28" fmla="*/ 92219 h 339869"/>
                  <a:gd name="connsiteX29" fmla="*/ 952500 w 1024985"/>
                  <a:gd name="connsiteY29" fmla="*/ 25544 h 339869"/>
                  <a:gd name="connsiteX30" fmla="*/ 990600 w 1024985"/>
                  <a:gd name="connsiteY30" fmla="*/ 44594 h 339869"/>
                  <a:gd name="connsiteX31" fmla="*/ 1009650 w 1024985"/>
                  <a:gd name="connsiteY31" fmla="*/ 73169 h 339869"/>
                  <a:gd name="connsiteX32" fmla="*/ 1019175 w 1024985"/>
                  <a:gd name="connsiteY32" fmla="*/ 273194 h 3398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24985" h="339869">
                    <a:moveTo>
                      <a:pt x="0" y="339869"/>
                    </a:moveTo>
                    <a:cubicBezTo>
                      <a:pt x="25400" y="228744"/>
                      <a:pt x="35490" y="112967"/>
                      <a:pt x="76200" y="6494"/>
                    </a:cubicBezTo>
                    <a:cubicBezTo>
                      <a:pt x="81982" y="-8628"/>
                      <a:pt x="111046" y="6080"/>
                      <a:pt x="123825" y="16019"/>
                    </a:cubicBezTo>
                    <a:cubicBezTo>
                      <a:pt x="141897" y="30075"/>
                      <a:pt x="149225" y="54119"/>
                      <a:pt x="161925" y="73169"/>
                    </a:cubicBezTo>
                    <a:cubicBezTo>
                      <a:pt x="188447" y="112952"/>
                      <a:pt x="172880" y="93649"/>
                      <a:pt x="209550" y="130319"/>
                    </a:cubicBezTo>
                    <a:cubicBezTo>
                      <a:pt x="241561" y="226351"/>
                      <a:pt x="192720" y="77393"/>
                      <a:pt x="228600" y="196994"/>
                    </a:cubicBezTo>
                    <a:cubicBezTo>
                      <a:pt x="234370" y="216228"/>
                      <a:pt x="241300" y="235094"/>
                      <a:pt x="247650" y="254144"/>
                    </a:cubicBezTo>
                    <a:cubicBezTo>
                      <a:pt x="250825" y="263669"/>
                      <a:pt x="254740" y="272979"/>
                      <a:pt x="257175" y="282719"/>
                    </a:cubicBezTo>
                    <a:lnTo>
                      <a:pt x="266700" y="320819"/>
                    </a:lnTo>
                    <a:cubicBezTo>
                      <a:pt x="282575" y="317644"/>
                      <a:pt x="299166" y="316978"/>
                      <a:pt x="314325" y="311294"/>
                    </a:cubicBezTo>
                    <a:cubicBezTo>
                      <a:pt x="325044" y="307274"/>
                      <a:pt x="332661" y="297364"/>
                      <a:pt x="342900" y="292244"/>
                    </a:cubicBezTo>
                    <a:cubicBezTo>
                      <a:pt x="351880" y="287754"/>
                      <a:pt x="361950" y="285894"/>
                      <a:pt x="371475" y="282719"/>
                    </a:cubicBezTo>
                    <a:cubicBezTo>
                      <a:pt x="395416" y="210895"/>
                      <a:pt x="360336" y="296642"/>
                      <a:pt x="409575" y="235094"/>
                    </a:cubicBezTo>
                    <a:cubicBezTo>
                      <a:pt x="462155" y="169369"/>
                      <a:pt x="365783" y="242064"/>
                      <a:pt x="447675" y="187469"/>
                    </a:cubicBezTo>
                    <a:cubicBezTo>
                      <a:pt x="477414" y="98252"/>
                      <a:pt x="428696" y="230208"/>
                      <a:pt x="485775" y="130319"/>
                    </a:cubicBezTo>
                    <a:cubicBezTo>
                      <a:pt x="516731" y="76147"/>
                      <a:pt x="468312" y="101215"/>
                      <a:pt x="523875" y="82694"/>
                    </a:cubicBezTo>
                    <a:cubicBezTo>
                      <a:pt x="530225" y="73169"/>
                      <a:pt x="533986" y="61270"/>
                      <a:pt x="542925" y="54119"/>
                    </a:cubicBezTo>
                    <a:cubicBezTo>
                      <a:pt x="566356" y="35374"/>
                      <a:pt x="594714" y="49237"/>
                      <a:pt x="619125" y="54119"/>
                    </a:cubicBezTo>
                    <a:cubicBezTo>
                      <a:pt x="622300" y="63644"/>
                      <a:pt x="625892" y="73040"/>
                      <a:pt x="628650" y="82694"/>
                    </a:cubicBezTo>
                    <a:cubicBezTo>
                      <a:pt x="632246" y="95281"/>
                      <a:pt x="633140" y="108710"/>
                      <a:pt x="638175" y="120794"/>
                    </a:cubicBezTo>
                    <a:cubicBezTo>
                      <a:pt x="649097" y="147008"/>
                      <a:pt x="669387" y="169444"/>
                      <a:pt x="676275" y="196994"/>
                    </a:cubicBezTo>
                    <a:cubicBezTo>
                      <a:pt x="682625" y="222394"/>
                      <a:pt x="687046" y="248356"/>
                      <a:pt x="695325" y="273194"/>
                    </a:cubicBezTo>
                    <a:lnTo>
                      <a:pt x="714375" y="330344"/>
                    </a:lnTo>
                    <a:cubicBezTo>
                      <a:pt x="730250" y="327169"/>
                      <a:pt x="747848" y="328681"/>
                      <a:pt x="762000" y="320819"/>
                    </a:cubicBezTo>
                    <a:cubicBezTo>
                      <a:pt x="824037" y="286354"/>
                      <a:pt x="782152" y="284425"/>
                      <a:pt x="819150" y="235094"/>
                    </a:cubicBezTo>
                    <a:cubicBezTo>
                      <a:pt x="828675" y="222394"/>
                      <a:pt x="844550" y="216044"/>
                      <a:pt x="857250" y="206519"/>
                    </a:cubicBezTo>
                    <a:cubicBezTo>
                      <a:pt x="860425" y="196994"/>
                      <a:pt x="862285" y="186924"/>
                      <a:pt x="866775" y="177944"/>
                    </a:cubicBezTo>
                    <a:cubicBezTo>
                      <a:pt x="871895" y="167705"/>
                      <a:pt x="881316" y="159891"/>
                      <a:pt x="885825" y="149369"/>
                    </a:cubicBezTo>
                    <a:cubicBezTo>
                      <a:pt x="910428" y="91962"/>
                      <a:pt x="873700" y="125702"/>
                      <a:pt x="923925" y="92219"/>
                    </a:cubicBezTo>
                    <a:cubicBezTo>
                      <a:pt x="927537" y="81384"/>
                      <a:pt x="943672" y="28487"/>
                      <a:pt x="952500" y="25544"/>
                    </a:cubicBezTo>
                    <a:cubicBezTo>
                      <a:pt x="965970" y="21054"/>
                      <a:pt x="977900" y="38244"/>
                      <a:pt x="990600" y="44594"/>
                    </a:cubicBezTo>
                    <a:cubicBezTo>
                      <a:pt x="996950" y="54119"/>
                      <a:pt x="1004530" y="62930"/>
                      <a:pt x="1009650" y="73169"/>
                    </a:cubicBezTo>
                    <a:cubicBezTo>
                      <a:pt x="1037247" y="128364"/>
                      <a:pt x="1019175" y="248791"/>
                      <a:pt x="1019175" y="273194"/>
                    </a:cubicBezTo>
                  </a:path>
                </a:pathLst>
              </a:cu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1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BAAD9797-0649-4C8F-A2F7-2B27BB8661F4}"/>
                </a:ext>
              </a:extLst>
            </p:cNvPr>
            <p:cNvGrpSpPr/>
            <p:nvPr/>
          </p:nvGrpSpPr>
          <p:grpSpPr>
            <a:xfrm>
              <a:off x="6408561" y="5113689"/>
              <a:ext cx="1376362" cy="333375"/>
              <a:chOff x="5651089" y="5043567"/>
              <a:chExt cx="1376362" cy="333375"/>
            </a:xfrm>
          </p:grpSpPr>
          <p:cxnSp>
            <p:nvCxnSpPr>
              <p:cNvPr id="20" name="直接箭头连接符 19">
                <a:extLst>
                  <a:ext uri="{FF2B5EF4-FFF2-40B4-BE49-F238E27FC236}">
                    <a16:creationId xmlns:a16="http://schemas.microsoft.com/office/drawing/2014/main" id="{402D8B75-A1E2-483E-A126-B2B06146257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5651089" y="5251027"/>
                <a:ext cx="1376362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21" name="任意多边形: 形状 23">
                <a:extLst>
                  <a:ext uri="{FF2B5EF4-FFF2-40B4-BE49-F238E27FC236}">
                    <a16:creationId xmlns:a16="http://schemas.microsoft.com/office/drawing/2014/main" id="{80F2E35F-D4ED-412B-BB84-B9EB58A5B22E}"/>
                  </a:ext>
                </a:extLst>
              </p:cNvPr>
              <p:cNvSpPr/>
              <p:nvPr/>
            </p:nvSpPr>
            <p:spPr bwMode="auto">
              <a:xfrm>
                <a:off x="5719185" y="5043567"/>
                <a:ext cx="1101297" cy="333375"/>
              </a:xfrm>
              <a:custGeom>
                <a:avLst/>
                <a:gdLst>
                  <a:gd name="connsiteX0" fmla="*/ 0 w 1101297"/>
                  <a:gd name="connsiteY0" fmla="*/ 285750 h 333375"/>
                  <a:gd name="connsiteX1" fmla="*/ 19050 w 1101297"/>
                  <a:gd name="connsiteY1" fmla="*/ 104775 h 333375"/>
                  <a:gd name="connsiteX2" fmla="*/ 47625 w 1101297"/>
                  <a:gd name="connsiteY2" fmla="*/ 85725 h 333375"/>
                  <a:gd name="connsiteX3" fmla="*/ 142875 w 1101297"/>
                  <a:gd name="connsiteY3" fmla="*/ 95250 h 333375"/>
                  <a:gd name="connsiteX4" fmla="*/ 180975 w 1101297"/>
                  <a:gd name="connsiteY4" fmla="*/ 114300 h 333375"/>
                  <a:gd name="connsiteX5" fmla="*/ 190500 w 1101297"/>
                  <a:gd name="connsiteY5" fmla="*/ 142875 h 333375"/>
                  <a:gd name="connsiteX6" fmla="*/ 228600 w 1101297"/>
                  <a:gd name="connsiteY6" fmla="*/ 219075 h 333375"/>
                  <a:gd name="connsiteX7" fmla="*/ 266700 w 1101297"/>
                  <a:gd name="connsiteY7" fmla="*/ 304800 h 333375"/>
                  <a:gd name="connsiteX8" fmla="*/ 304800 w 1101297"/>
                  <a:gd name="connsiteY8" fmla="*/ 285750 h 333375"/>
                  <a:gd name="connsiteX9" fmla="*/ 342900 w 1101297"/>
                  <a:gd name="connsiteY9" fmla="*/ 276225 h 333375"/>
                  <a:gd name="connsiteX10" fmla="*/ 371475 w 1101297"/>
                  <a:gd name="connsiteY10" fmla="*/ 257175 h 333375"/>
                  <a:gd name="connsiteX11" fmla="*/ 390525 w 1101297"/>
                  <a:gd name="connsiteY11" fmla="*/ 228600 h 333375"/>
                  <a:gd name="connsiteX12" fmla="*/ 400050 w 1101297"/>
                  <a:gd name="connsiteY12" fmla="*/ 200025 h 333375"/>
                  <a:gd name="connsiteX13" fmla="*/ 428625 w 1101297"/>
                  <a:gd name="connsiteY13" fmla="*/ 171450 h 333375"/>
                  <a:gd name="connsiteX14" fmla="*/ 447675 w 1101297"/>
                  <a:gd name="connsiteY14" fmla="*/ 123825 h 333375"/>
                  <a:gd name="connsiteX15" fmla="*/ 457200 w 1101297"/>
                  <a:gd name="connsiteY15" fmla="*/ 95250 h 333375"/>
                  <a:gd name="connsiteX16" fmla="*/ 495300 w 1101297"/>
                  <a:gd name="connsiteY16" fmla="*/ 76200 h 333375"/>
                  <a:gd name="connsiteX17" fmla="*/ 504825 w 1101297"/>
                  <a:gd name="connsiteY17" fmla="*/ 38100 h 333375"/>
                  <a:gd name="connsiteX18" fmla="*/ 581025 w 1101297"/>
                  <a:gd name="connsiteY18" fmla="*/ 28575 h 333375"/>
                  <a:gd name="connsiteX19" fmla="*/ 600075 w 1101297"/>
                  <a:gd name="connsiteY19" fmla="*/ 66675 h 333375"/>
                  <a:gd name="connsiteX20" fmla="*/ 628650 w 1101297"/>
                  <a:gd name="connsiteY20" fmla="*/ 95250 h 333375"/>
                  <a:gd name="connsiteX21" fmla="*/ 647700 w 1101297"/>
                  <a:gd name="connsiteY21" fmla="*/ 123825 h 333375"/>
                  <a:gd name="connsiteX22" fmla="*/ 657225 w 1101297"/>
                  <a:gd name="connsiteY22" fmla="*/ 200025 h 333375"/>
                  <a:gd name="connsiteX23" fmla="*/ 676275 w 1101297"/>
                  <a:gd name="connsiteY23" fmla="*/ 323850 h 333375"/>
                  <a:gd name="connsiteX24" fmla="*/ 733425 w 1101297"/>
                  <a:gd name="connsiteY24" fmla="*/ 304800 h 333375"/>
                  <a:gd name="connsiteX25" fmla="*/ 742950 w 1101297"/>
                  <a:gd name="connsiteY25" fmla="*/ 276225 h 333375"/>
                  <a:gd name="connsiteX26" fmla="*/ 771525 w 1101297"/>
                  <a:gd name="connsiteY26" fmla="*/ 257175 h 333375"/>
                  <a:gd name="connsiteX27" fmla="*/ 809625 w 1101297"/>
                  <a:gd name="connsiteY27" fmla="*/ 209550 h 333375"/>
                  <a:gd name="connsiteX28" fmla="*/ 847725 w 1101297"/>
                  <a:gd name="connsiteY28" fmla="*/ 161925 h 333375"/>
                  <a:gd name="connsiteX29" fmla="*/ 895350 w 1101297"/>
                  <a:gd name="connsiteY29" fmla="*/ 95250 h 333375"/>
                  <a:gd name="connsiteX30" fmla="*/ 942975 w 1101297"/>
                  <a:gd name="connsiteY30" fmla="*/ 38100 h 333375"/>
                  <a:gd name="connsiteX31" fmla="*/ 990600 w 1101297"/>
                  <a:gd name="connsiteY31" fmla="*/ 0 h 333375"/>
                  <a:gd name="connsiteX32" fmla="*/ 1057275 w 1101297"/>
                  <a:gd name="connsiteY32" fmla="*/ 28575 h 333375"/>
                  <a:gd name="connsiteX33" fmla="*/ 1076325 w 1101297"/>
                  <a:gd name="connsiteY33" fmla="*/ 66675 h 333375"/>
                  <a:gd name="connsiteX34" fmla="*/ 1095375 w 1101297"/>
                  <a:gd name="connsiteY34" fmla="*/ 333375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101297" h="333375">
                    <a:moveTo>
                      <a:pt x="0" y="285750"/>
                    </a:moveTo>
                    <a:cubicBezTo>
                      <a:pt x="6350" y="225425"/>
                      <a:pt x="5000" y="163784"/>
                      <a:pt x="19050" y="104775"/>
                    </a:cubicBezTo>
                    <a:cubicBezTo>
                      <a:pt x="21702" y="93639"/>
                      <a:pt x="36211" y="86603"/>
                      <a:pt x="47625" y="85725"/>
                    </a:cubicBezTo>
                    <a:cubicBezTo>
                      <a:pt x="79439" y="83278"/>
                      <a:pt x="111125" y="92075"/>
                      <a:pt x="142875" y="95250"/>
                    </a:cubicBezTo>
                    <a:cubicBezTo>
                      <a:pt x="155575" y="101600"/>
                      <a:pt x="170935" y="104260"/>
                      <a:pt x="180975" y="114300"/>
                    </a:cubicBezTo>
                    <a:cubicBezTo>
                      <a:pt x="188075" y="121400"/>
                      <a:pt x="186010" y="133895"/>
                      <a:pt x="190500" y="142875"/>
                    </a:cubicBezTo>
                    <a:cubicBezTo>
                      <a:pt x="219984" y="201843"/>
                      <a:pt x="203880" y="136676"/>
                      <a:pt x="228600" y="219075"/>
                    </a:cubicBezTo>
                    <a:cubicBezTo>
                      <a:pt x="251770" y="296309"/>
                      <a:pt x="218084" y="239979"/>
                      <a:pt x="266700" y="304800"/>
                    </a:cubicBezTo>
                    <a:cubicBezTo>
                      <a:pt x="279400" y="298450"/>
                      <a:pt x="291505" y="290736"/>
                      <a:pt x="304800" y="285750"/>
                    </a:cubicBezTo>
                    <a:cubicBezTo>
                      <a:pt x="317057" y="281153"/>
                      <a:pt x="330868" y="281382"/>
                      <a:pt x="342900" y="276225"/>
                    </a:cubicBezTo>
                    <a:cubicBezTo>
                      <a:pt x="353422" y="271716"/>
                      <a:pt x="361950" y="263525"/>
                      <a:pt x="371475" y="257175"/>
                    </a:cubicBezTo>
                    <a:cubicBezTo>
                      <a:pt x="377825" y="247650"/>
                      <a:pt x="385405" y="238839"/>
                      <a:pt x="390525" y="228600"/>
                    </a:cubicBezTo>
                    <a:cubicBezTo>
                      <a:pt x="395015" y="219620"/>
                      <a:pt x="394481" y="208379"/>
                      <a:pt x="400050" y="200025"/>
                    </a:cubicBezTo>
                    <a:cubicBezTo>
                      <a:pt x="407522" y="188817"/>
                      <a:pt x="419100" y="180975"/>
                      <a:pt x="428625" y="171450"/>
                    </a:cubicBezTo>
                    <a:cubicBezTo>
                      <a:pt x="434975" y="155575"/>
                      <a:pt x="441672" y="139834"/>
                      <a:pt x="447675" y="123825"/>
                    </a:cubicBezTo>
                    <a:cubicBezTo>
                      <a:pt x="451200" y="114424"/>
                      <a:pt x="450100" y="102350"/>
                      <a:pt x="457200" y="95250"/>
                    </a:cubicBezTo>
                    <a:cubicBezTo>
                      <a:pt x="467240" y="85210"/>
                      <a:pt x="482600" y="82550"/>
                      <a:pt x="495300" y="76200"/>
                    </a:cubicBezTo>
                    <a:cubicBezTo>
                      <a:pt x="498475" y="63500"/>
                      <a:pt x="497563" y="48992"/>
                      <a:pt x="504825" y="38100"/>
                    </a:cubicBezTo>
                    <a:cubicBezTo>
                      <a:pt x="526260" y="5948"/>
                      <a:pt x="551322" y="22634"/>
                      <a:pt x="581025" y="28575"/>
                    </a:cubicBezTo>
                    <a:cubicBezTo>
                      <a:pt x="587375" y="41275"/>
                      <a:pt x="591822" y="55121"/>
                      <a:pt x="600075" y="66675"/>
                    </a:cubicBezTo>
                    <a:cubicBezTo>
                      <a:pt x="607905" y="77636"/>
                      <a:pt x="620026" y="84902"/>
                      <a:pt x="628650" y="95250"/>
                    </a:cubicBezTo>
                    <a:cubicBezTo>
                      <a:pt x="635979" y="104044"/>
                      <a:pt x="641350" y="114300"/>
                      <a:pt x="647700" y="123825"/>
                    </a:cubicBezTo>
                    <a:cubicBezTo>
                      <a:pt x="650875" y="149225"/>
                      <a:pt x="654398" y="174584"/>
                      <a:pt x="657225" y="200025"/>
                    </a:cubicBezTo>
                    <a:cubicBezTo>
                      <a:pt x="669503" y="310527"/>
                      <a:pt x="656108" y="263348"/>
                      <a:pt x="676275" y="323850"/>
                    </a:cubicBezTo>
                    <a:cubicBezTo>
                      <a:pt x="695325" y="317500"/>
                      <a:pt x="717085" y="316472"/>
                      <a:pt x="733425" y="304800"/>
                    </a:cubicBezTo>
                    <a:cubicBezTo>
                      <a:pt x="741595" y="298964"/>
                      <a:pt x="736678" y="284065"/>
                      <a:pt x="742950" y="276225"/>
                    </a:cubicBezTo>
                    <a:cubicBezTo>
                      <a:pt x="750101" y="267286"/>
                      <a:pt x="762000" y="263525"/>
                      <a:pt x="771525" y="257175"/>
                    </a:cubicBezTo>
                    <a:cubicBezTo>
                      <a:pt x="795466" y="185351"/>
                      <a:pt x="760386" y="271098"/>
                      <a:pt x="809625" y="209550"/>
                    </a:cubicBezTo>
                    <a:cubicBezTo>
                      <a:pt x="862205" y="143825"/>
                      <a:pt x="765833" y="216520"/>
                      <a:pt x="847725" y="161925"/>
                    </a:cubicBezTo>
                    <a:cubicBezTo>
                      <a:pt x="869950" y="95250"/>
                      <a:pt x="847725" y="111125"/>
                      <a:pt x="895350" y="95250"/>
                    </a:cubicBezTo>
                    <a:cubicBezTo>
                      <a:pt x="936218" y="13513"/>
                      <a:pt x="889123" y="91952"/>
                      <a:pt x="942975" y="38100"/>
                    </a:cubicBezTo>
                    <a:cubicBezTo>
                      <a:pt x="986059" y="-4984"/>
                      <a:pt x="934970" y="18543"/>
                      <a:pt x="990600" y="0"/>
                    </a:cubicBezTo>
                    <a:cubicBezTo>
                      <a:pt x="1014468" y="5967"/>
                      <a:pt x="1039965" y="7803"/>
                      <a:pt x="1057275" y="28575"/>
                    </a:cubicBezTo>
                    <a:cubicBezTo>
                      <a:pt x="1066365" y="39483"/>
                      <a:pt x="1071052" y="53492"/>
                      <a:pt x="1076325" y="66675"/>
                    </a:cubicBezTo>
                    <a:cubicBezTo>
                      <a:pt x="1117464" y="169521"/>
                      <a:pt x="1095375" y="175295"/>
                      <a:pt x="1095375" y="333375"/>
                    </a:cubicBezTo>
                  </a:path>
                </a:pathLst>
              </a:cu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1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0D82629-315C-47FB-933E-18FF7517A88D}"/>
                </a:ext>
              </a:extLst>
            </p:cNvPr>
            <p:cNvGrpSpPr/>
            <p:nvPr/>
          </p:nvGrpSpPr>
          <p:grpSpPr>
            <a:xfrm rot="19820717">
              <a:off x="6515478" y="6010192"/>
              <a:ext cx="1376362" cy="276225"/>
              <a:chOff x="5881886" y="5581123"/>
              <a:chExt cx="1376362" cy="276225"/>
            </a:xfrm>
          </p:grpSpPr>
          <p:cxnSp>
            <p:nvCxnSpPr>
              <p:cNvPr id="18" name="直接箭头连接符 17">
                <a:extLst>
                  <a:ext uri="{FF2B5EF4-FFF2-40B4-BE49-F238E27FC236}">
                    <a16:creationId xmlns:a16="http://schemas.microsoft.com/office/drawing/2014/main" id="{3FA0E824-13BA-4E40-871D-54015CAFA7F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rot="105873">
                <a:off x="5881886" y="5740385"/>
                <a:ext cx="1376362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9" name="任意多边形: 形状 26">
                <a:extLst>
                  <a:ext uri="{FF2B5EF4-FFF2-40B4-BE49-F238E27FC236}">
                    <a16:creationId xmlns:a16="http://schemas.microsoft.com/office/drawing/2014/main" id="{F3BB9175-4FE4-42E5-B83C-11A78915B7AB}"/>
                  </a:ext>
                </a:extLst>
              </p:cNvPr>
              <p:cNvSpPr/>
              <p:nvPr/>
            </p:nvSpPr>
            <p:spPr bwMode="auto">
              <a:xfrm rot="105873">
                <a:off x="5946678" y="5581123"/>
                <a:ext cx="1069334" cy="276225"/>
              </a:xfrm>
              <a:custGeom>
                <a:avLst/>
                <a:gdLst>
                  <a:gd name="connsiteX0" fmla="*/ 0 w 1069334"/>
                  <a:gd name="connsiteY0" fmla="*/ 38100 h 276225"/>
                  <a:gd name="connsiteX1" fmla="*/ 247650 w 1069334"/>
                  <a:gd name="connsiteY1" fmla="*/ 180975 h 276225"/>
                  <a:gd name="connsiteX2" fmla="*/ 257175 w 1069334"/>
                  <a:gd name="connsiteY2" fmla="*/ 152400 h 276225"/>
                  <a:gd name="connsiteX3" fmla="*/ 276225 w 1069334"/>
                  <a:gd name="connsiteY3" fmla="*/ 123825 h 276225"/>
                  <a:gd name="connsiteX4" fmla="*/ 314325 w 1069334"/>
                  <a:gd name="connsiteY4" fmla="*/ 66675 h 276225"/>
                  <a:gd name="connsiteX5" fmla="*/ 323850 w 1069334"/>
                  <a:gd name="connsiteY5" fmla="*/ 38100 h 276225"/>
                  <a:gd name="connsiteX6" fmla="*/ 390525 w 1069334"/>
                  <a:gd name="connsiteY6" fmla="*/ 57150 h 276225"/>
                  <a:gd name="connsiteX7" fmla="*/ 419100 w 1069334"/>
                  <a:gd name="connsiteY7" fmla="*/ 85725 h 276225"/>
                  <a:gd name="connsiteX8" fmla="*/ 447675 w 1069334"/>
                  <a:gd name="connsiteY8" fmla="*/ 142875 h 276225"/>
                  <a:gd name="connsiteX9" fmla="*/ 495300 w 1069334"/>
                  <a:gd name="connsiteY9" fmla="*/ 190500 h 276225"/>
                  <a:gd name="connsiteX10" fmla="*/ 552450 w 1069334"/>
                  <a:gd name="connsiteY10" fmla="*/ 238125 h 276225"/>
                  <a:gd name="connsiteX11" fmla="*/ 571500 w 1069334"/>
                  <a:gd name="connsiteY11" fmla="*/ 209550 h 276225"/>
                  <a:gd name="connsiteX12" fmla="*/ 628650 w 1069334"/>
                  <a:gd name="connsiteY12" fmla="*/ 171450 h 276225"/>
                  <a:gd name="connsiteX13" fmla="*/ 647700 w 1069334"/>
                  <a:gd name="connsiteY13" fmla="*/ 104775 h 276225"/>
                  <a:gd name="connsiteX14" fmla="*/ 666750 w 1069334"/>
                  <a:gd name="connsiteY14" fmla="*/ 76200 h 276225"/>
                  <a:gd name="connsiteX15" fmla="*/ 685800 w 1069334"/>
                  <a:gd name="connsiteY15" fmla="*/ 9525 h 276225"/>
                  <a:gd name="connsiteX16" fmla="*/ 714375 w 1069334"/>
                  <a:gd name="connsiteY16" fmla="*/ 0 h 276225"/>
                  <a:gd name="connsiteX17" fmla="*/ 762000 w 1069334"/>
                  <a:gd name="connsiteY17" fmla="*/ 9525 h 276225"/>
                  <a:gd name="connsiteX18" fmla="*/ 781050 w 1069334"/>
                  <a:gd name="connsiteY18" fmla="*/ 38100 h 276225"/>
                  <a:gd name="connsiteX19" fmla="*/ 809625 w 1069334"/>
                  <a:gd name="connsiteY19" fmla="*/ 85725 h 276225"/>
                  <a:gd name="connsiteX20" fmla="*/ 828675 w 1069334"/>
                  <a:gd name="connsiteY20" fmla="*/ 171450 h 276225"/>
                  <a:gd name="connsiteX21" fmla="*/ 866775 w 1069334"/>
                  <a:gd name="connsiteY21" fmla="*/ 238125 h 276225"/>
                  <a:gd name="connsiteX22" fmla="*/ 876300 w 1069334"/>
                  <a:gd name="connsiteY22" fmla="*/ 276225 h 276225"/>
                  <a:gd name="connsiteX23" fmla="*/ 904875 w 1069334"/>
                  <a:gd name="connsiteY23" fmla="*/ 266700 h 276225"/>
                  <a:gd name="connsiteX24" fmla="*/ 923925 w 1069334"/>
                  <a:gd name="connsiteY24" fmla="*/ 238125 h 276225"/>
                  <a:gd name="connsiteX25" fmla="*/ 942975 w 1069334"/>
                  <a:gd name="connsiteY25" fmla="*/ 190500 h 276225"/>
                  <a:gd name="connsiteX26" fmla="*/ 952500 w 1069334"/>
                  <a:gd name="connsiteY26" fmla="*/ 152400 h 276225"/>
                  <a:gd name="connsiteX27" fmla="*/ 971550 w 1069334"/>
                  <a:gd name="connsiteY27" fmla="*/ 123825 h 276225"/>
                  <a:gd name="connsiteX28" fmla="*/ 1019175 w 1069334"/>
                  <a:gd name="connsiteY28" fmla="*/ 47625 h 276225"/>
                  <a:gd name="connsiteX29" fmla="*/ 1047750 w 1069334"/>
                  <a:gd name="connsiteY29" fmla="*/ 66675 h 276225"/>
                  <a:gd name="connsiteX30" fmla="*/ 1066800 w 1069334"/>
                  <a:gd name="connsiteY30" fmla="*/ 19050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69334" h="276225">
                    <a:moveTo>
                      <a:pt x="0" y="38100"/>
                    </a:moveTo>
                    <a:cubicBezTo>
                      <a:pt x="82550" y="85725"/>
                      <a:pt x="160561" y="142269"/>
                      <a:pt x="247650" y="180975"/>
                    </a:cubicBezTo>
                    <a:cubicBezTo>
                      <a:pt x="256825" y="185053"/>
                      <a:pt x="252685" y="161380"/>
                      <a:pt x="257175" y="152400"/>
                    </a:cubicBezTo>
                    <a:cubicBezTo>
                      <a:pt x="262295" y="142161"/>
                      <a:pt x="271105" y="134064"/>
                      <a:pt x="276225" y="123825"/>
                    </a:cubicBezTo>
                    <a:cubicBezTo>
                      <a:pt x="303794" y="68686"/>
                      <a:pt x="260156" y="120844"/>
                      <a:pt x="314325" y="66675"/>
                    </a:cubicBezTo>
                    <a:cubicBezTo>
                      <a:pt x="317500" y="57150"/>
                      <a:pt x="316750" y="45200"/>
                      <a:pt x="323850" y="38100"/>
                    </a:cubicBezTo>
                    <a:cubicBezTo>
                      <a:pt x="350138" y="11812"/>
                      <a:pt x="371821" y="41118"/>
                      <a:pt x="390525" y="57150"/>
                    </a:cubicBezTo>
                    <a:cubicBezTo>
                      <a:pt x="400752" y="65916"/>
                      <a:pt x="411628" y="74517"/>
                      <a:pt x="419100" y="85725"/>
                    </a:cubicBezTo>
                    <a:cubicBezTo>
                      <a:pt x="430914" y="103446"/>
                      <a:pt x="435148" y="125650"/>
                      <a:pt x="447675" y="142875"/>
                    </a:cubicBezTo>
                    <a:cubicBezTo>
                      <a:pt x="460880" y="161032"/>
                      <a:pt x="479425" y="174625"/>
                      <a:pt x="495300" y="190500"/>
                    </a:cubicBezTo>
                    <a:cubicBezTo>
                      <a:pt x="518490" y="260069"/>
                      <a:pt x="494869" y="252520"/>
                      <a:pt x="552450" y="238125"/>
                    </a:cubicBezTo>
                    <a:cubicBezTo>
                      <a:pt x="558800" y="228600"/>
                      <a:pt x="562885" y="217088"/>
                      <a:pt x="571500" y="209550"/>
                    </a:cubicBezTo>
                    <a:cubicBezTo>
                      <a:pt x="588730" y="194473"/>
                      <a:pt x="628650" y="171450"/>
                      <a:pt x="628650" y="171450"/>
                    </a:cubicBezTo>
                    <a:cubicBezTo>
                      <a:pt x="631702" y="159243"/>
                      <a:pt x="640868" y="118440"/>
                      <a:pt x="647700" y="104775"/>
                    </a:cubicBezTo>
                    <a:cubicBezTo>
                      <a:pt x="652820" y="94536"/>
                      <a:pt x="660400" y="85725"/>
                      <a:pt x="666750" y="76200"/>
                    </a:cubicBezTo>
                    <a:cubicBezTo>
                      <a:pt x="666832" y="75870"/>
                      <a:pt x="681245" y="14080"/>
                      <a:pt x="685800" y="9525"/>
                    </a:cubicBezTo>
                    <a:cubicBezTo>
                      <a:pt x="692900" y="2425"/>
                      <a:pt x="704850" y="3175"/>
                      <a:pt x="714375" y="0"/>
                    </a:cubicBezTo>
                    <a:cubicBezTo>
                      <a:pt x="730250" y="3175"/>
                      <a:pt x="747944" y="1493"/>
                      <a:pt x="762000" y="9525"/>
                    </a:cubicBezTo>
                    <a:cubicBezTo>
                      <a:pt x="771939" y="15205"/>
                      <a:pt x="774983" y="28392"/>
                      <a:pt x="781050" y="38100"/>
                    </a:cubicBezTo>
                    <a:cubicBezTo>
                      <a:pt x="790862" y="53799"/>
                      <a:pt x="800100" y="69850"/>
                      <a:pt x="809625" y="85725"/>
                    </a:cubicBezTo>
                    <a:cubicBezTo>
                      <a:pt x="813283" y="107675"/>
                      <a:pt x="816951" y="148002"/>
                      <a:pt x="828675" y="171450"/>
                    </a:cubicBezTo>
                    <a:cubicBezTo>
                      <a:pt x="856310" y="226720"/>
                      <a:pt x="841727" y="171329"/>
                      <a:pt x="866775" y="238125"/>
                    </a:cubicBezTo>
                    <a:cubicBezTo>
                      <a:pt x="871372" y="250382"/>
                      <a:pt x="873125" y="263525"/>
                      <a:pt x="876300" y="276225"/>
                    </a:cubicBezTo>
                    <a:cubicBezTo>
                      <a:pt x="885825" y="273050"/>
                      <a:pt x="897035" y="272972"/>
                      <a:pt x="904875" y="266700"/>
                    </a:cubicBezTo>
                    <a:cubicBezTo>
                      <a:pt x="913814" y="259549"/>
                      <a:pt x="918805" y="248364"/>
                      <a:pt x="923925" y="238125"/>
                    </a:cubicBezTo>
                    <a:cubicBezTo>
                      <a:pt x="931571" y="222832"/>
                      <a:pt x="937568" y="206720"/>
                      <a:pt x="942975" y="190500"/>
                    </a:cubicBezTo>
                    <a:cubicBezTo>
                      <a:pt x="947115" y="178081"/>
                      <a:pt x="947343" y="164432"/>
                      <a:pt x="952500" y="152400"/>
                    </a:cubicBezTo>
                    <a:cubicBezTo>
                      <a:pt x="957009" y="141878"/>
                      <a:pt x="966901" y="134286"/>
                      <a:pt x="971550" y="123825"/>
                    </a:cubicBezTo>
                    <a:cubicBezTo>
                      <a:pt x="1004959" y="48656"/>
                      <a:pt x="967770" y="81895"/>
                      <a:pt x="1019175" y="47625"/>
                    </a:cubicBezTo>
                    <a:cubicBezTo>
                      <a:pt x="1028700" y="53975"/>
                      <a:pt x="1040421" y="57881"/>
                      <a:pt x="1047750" y="66675"/>
                    </a:cubicBezTo>
                    <a:cubicBezTo>
                      <a:pt x="1079579" y="104870"/>
                      <a:pt x="1066800" y="141820"/>
                      <a:pt x="1066800" y="190500"/>
                    </a:cubicBezTo>
                  </a:path>
                </a:pathLst>
              </a:cu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</p:grpSp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5CAAD75C-4199-473B-9172-44962DC086F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735207" y="5338129"/>
              <a:ext cx="1376362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4" name="加号 13">
              <a:extLst>
                <a:ext uri="{FF2B5EF4-FFF2-40B4-BE49-F238E27FC236}">
                  <a16:creationId xmlns:a16="http://schemas.microsoft.com/office/drawing/2014/main" id="{3FD853CF-6C7B-4960-81B5-05143C18956E}"/>
                </a:ext>
              </a:extLst>
            </p:cNvPr>
            <p:cNvSpPr/>
            <p:nvPr/>
          </p:nvSpPr>
          <p:spPr bwMode="auto">
            <a:xfrm>
              <a:off x="8156649" y="5165995"/>
              <a:ext cx="290279" cy="310367"/>
            </a:xfrm>
            <a:prstGeom prst="mathPlus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" name="流程图: 接点 34">
              <a:extLst>
                <a:ext uri="{FF2B5EF4-FFF2-40B4-BE49-F238E27FC236}">
                  <a16:creationId xmlns:a16="http://schemas.microsoft.com/office/drawing/2014/main" id="{AB06E3BC-BB56-40C5-8B63-89BC98BC62BA}"/>
                </a:ext>
              </a:extLst>
            </p:cNvPr>
            <p:cNvSpPr/>
            <p:nvPr/>
          </p:nvSpPr>
          <p:spPr bwMode="auto">
            <a:xfrm>
              <a:off x="8087883" y="5121734"/>
              <a:ext cx="427812" cy="387800"/>
            </a:xfrm>
            <a:prstGeom prst="flowChartConnector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pic>
        <p:nvPicPr>
          <p:cNvPr id="31" name="Graphic 25" descr="Smart Phone">
            <a:extLst>
              <a:ext uri="{FF2B5EF4-FFF2-40B4-BE49-F238E27FC236}">
                <a16:creationId xmlns:a16="http://schemas.microsoft.com/office/drawing/2014/main" id="{519C8FEC-FD2C-48F4-8499-E1C333E12A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07387" y="2328362"/>
            <a:ext cx="496350" cy="496350"/>
          </a:xfrm>
          <a:prstGeom prst="rect">
            <a:avLst/>
          </a:prstGeom>
        </p:spPr>
      </p:pic>
      <p:pic>
        <p:nvPicPr>
          <p:cNvPr id="32" name="Graphic 26" descr="Smart Phone">
            <a:extLst>
              <a:ext uri="{FF2B5EF4-FFF2-40B4-BE49-F238E27FC236}">
                <a16:creationId xmlns:a16="http://schemas.microsoft.com/office/drawing/2014/main" id="{9451F8E7-2FBD-436F-848B-17CCF3DAFB6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51221" y="3085078"/>
            <a:ext cx="496350" cy="496350"/>
          </a:xfrm>
          <a:prstGeom prst="rect">
            <a:avLst/>
          </a:prstGeom>
        </p:spPr>
      </p:pic>
      <p:pic>
        <p:nvPicPr>
          <p:cNvPr id="33" name="Graphic 28" descr="Smart Phone">
            <a:extLst>
              <a:ext uri="{FF2B5EF4-FFF2-40B4-BE49-F238E27FC236}">
                <a16:creationId xmlns:a16="http://schemas.microsoft.com/office/drawing/2014/main" id="{C7A922F2-1200-48DB-BD1C-5458063460F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52058" y="4220799"/>
            <a:ext cx="496350" cy="496350"/>
          </a:xfrm>
          <a:prstGeom prst="rect">
            <a:avLst/>
          </a:prstGeom>
        </p:spPr>
      </p:pic>
      <p:sp>
        <p:nvSpPr>
          <p:cNvPr id="34" name="Rectangle 43">
            <a:extLst>
              <a:ext uri="{FF2B5EF4-FFF2-40B4-BE49-F238E27FC236}">
                <a16:creationId xmlns:a16="http://schemas.microsoft.com/office/drawing/2014/main" id="{4F8260DC-211A-46FB-8FDA-2DD2812DE82E}"/>
              </a:ext>
            </a:extLst>
          </p:cNvPr>
          <p:cNvSpPr/>
          <p:nvPr/>
        </p:nvSpPr>
        <p:spPr bwMode="auto">
          <a:xfrm>
            <a:off x="6349838" y="3539138"/>
            <a:ext cx="838200" cy="80630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…</a:t>
            </a:r>
          </a:p>
        </p:txBody>
      </p:sp>
      <p:sp>
        <p:nvSpPr>
          <p:cNvPr id="35" name="TextBox 56">
            <a:extLst>
              <a:ext uri="{FF2B5EF4-FFF2-40B4-BE49-F238E27FC236}">
                <a16:creationId xmlns:a16="http://schemas.microsoft.com/office/drawing/2014/main" id="{6E0B2107-2D44-4227-A358-5C9B4582849C}"/>
              </a:ext>
            </a:extLst>
          </p:cNvPr>
          <p:cNvSpPr txBox="1"/>
          <p:nvPr/>
        </p:nvSpPr>
        <p:spPr>
          <a:xfrm>
            <a:off x="6371750" y="2406657"/>
            <a:ext cx="10382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0" dirty="0">
                <a:latin typeface="+mj-lt"/>
              </a:rPr>
              <a:t>User 1</a:t>
            </a:r>
          </a:p>
        </p:txBody>
      </p:sp>
      <p:sp>
        <p:nvSpPr>
          <p:cNvPr id="36" name="TextBox 57">
            <a:extLst>
              <a:ext uri="{FF2B5EF4-FFF2-40B4-BE49-F238E27FC236}">
                <a16:creationId xmlns:a16="http://schemas.microsoft.com/office/drawing/2014/main" id="{AFB7DDDE-6A7D-46ED-9DEA-81DDF2803DBE}"/>
              </a:ext>
            </a:extLst>
          </p:cNvPr>
          <p:cNvSpPr txBox="1"/>
          <p:nvPr/>
        </p:nvSpPr>
        <p:spPr>
          <a:xfrm>
            <a:off x="6026113" y="3275381"/>
            <a:ext cx="10382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0" dirty="0">
                <a:latin typeface="+mj-lt"/>
              </a:rPr>
              <a:t>User 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58">
                <a:extLst>
                  <a:ext uri="{FF2B5EF4-FFF2-40B4-BE49-F238E27FC236}">
                    <a16:creationId xmlns:a16="http://schemas.microsoft.com/office/drawing/2014/main" id="{D4F8F986-BC63-429F-876F-8F1380C8AFA2}"/>
                  </a:ext>
                </a:extLst>
              </p:cNvPr>
              <p:cNvSpPr txBox="1"/>
              <p:nvPr/>
            </p:nvSpPr>
            <p:spPr>
              <a:xfrm>
                <a:off x="6371750" y="4322439"/>
                <a:ext cx="103822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i="0" dirty="0">
                    <a:latin typeface="+mj-lt"/>
                  </a:rPr>
                  <a:t>U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ser</m:t>
                    </m:r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endParaRPr lang="en-US" sz="1600" dirty="0">
                  <a:latin typeface="+mj-lt"/>
                </a:endParaRPr>
              </a:p>
            </p:txBody>
          </p:sp>
        </mc:Choice>
        <mc:Fallback xmlns="">
          <p:sp>
            <p:nvSpPr>
              <p:cNvPr id="37" name="TextBox 58">
                <a:extLst>
                  <a:ext uri="{FF2B5EF4-FFF2-40B4-BE49-F238E27FC236}">
                    <a16:creationId xmlns:a16="http://schemas.microsoft.com/office/drawing/2014/main" id="{D4F8F986-BC63-429F-876F-8F1380C8AF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1750" y="4322439"/>
                <a:ext cx="1038222" cy="338554"/>
              </a:xfrm>
              <a:prstGeom prst="rect">
                <a:avLst/>
              </a:prstGeom>
              <a:blipFill>
                <a:blip r:embed="rId5"/>
                <a:stretch>
                  <a:fillRect l="-2924" t="-5357" b="-2142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矩形 37"/>
          <p:cNvSpPr/>
          <p:nvPr/>
        </p:nvSpPr>
        <p:spPr>
          <a:xfrm>
            <a:off x="7223423" y="3565300"/>
            <a:ext cx="254743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Multiple Access Channel</a:t>
            </a:r>
          </a:p>
          <a:p>
            <a:endParaRPr lang="en-US" dirty="0"/>
          </a:p>
        </p:txBody>
      </p:sp>
      <p:pic>
        <p:nvPicPr>
          <p:cNvPr id="45" name="Picture 17">
            <a:extLst>
              <a:ext uri="{FF2B5EF4-FFF2-40B4-BE49-F238E27FC236}">
                <a16:creationId xmlns:a16="http://schemas.microsoft.com/office/drawing/2014/main" id="{FE98C7E7-FF8B-4183-B539-8C99245FA8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3238" y="1544686"/>
            <a:ext cx="4099781" cy="3225864"/>
          </a:xfrm>
          <a:prstGeom prst="rect">
            <a:avLst/>
          </a:prstGeom>
        </p:spPr>
      </p:pic>
      <p:sp>
        <p:nvSpPr>
          <p:cNvPr id="40" name="TextBox 11">
            <a:extLst>
              <a:ext uri="{FF2B5EF4-FFF2-40B4-BE49-F238E27FC236}">
                <a16:creationId xmlns:a16="http://schemas.microsoft.com/office/drawing/2014/main" id="{2C0A8A1F-0138-48E0-AB96-70B5602747F6}"/>
              </a:ext>
            </a:extLst>
          </p:cNvPr>
          <p:cNvSpPr txBox="1"/>
          <p:nvPr/>
        </p:nvSpPr>
        <p:spPr>
          <a:xfrm>
            <a:off x="932792" y="1063891"/>
            <a:ext cx="96900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800" b="1" i="0" kern="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Parameters Aggregation: Over-the-air</a:t>
            </a:r>
            <a:r>
              <a:rPr lang="en-US" altLang="zh-CN" sz="2800" b="1" i="0" kern="0" baseline="3000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[1]</a:t>
            </a:r>
            <a:endParaRPr lang="zh-CN" altLang="en-US" sz="2800" b="1" i="0" kern="0" baseline="30000" dirty="0">
              <a:solidFill>
                <a:srgbClr val="0000DA"/>
              </a:solidFill>
              <a:latin typeface="+mj-lt"/>
              <a:ea typeface="ＭＳ Ｐゴシック" pitchFamily="-112" charset="-128"/>
              <a:cs typeface="Arial"/>
            </a:endParaRP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891208E2-6CE1-4CE1-8129-F8C939DF2A60}"/>
              </a:ext>
            </a:extLst>
          </p:cNvPr>
          <p:cNvGrpSpPr/>
          <p:nvPr/>
        </p:nvGrpSpPr>
        <p:grpSpPr>
          <a:xfrm>
            <a:off x="10604248" y="1181273"/>
            <a:ext cx="805817" cy="756798"/>
            <a:chOff x="5828569" y="6724564"/>
            <a:chExt cx="805817" cy="756798"/>
          </a:xfrm>
        </p:grpSpPr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id="{05B76C1C-24E7-440B-988A-D47697C626A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48287" y="6745415"/>
              <a:ext cx="786099" cy="715096"/>
            </a:xfrm>
            <a:prstGeom prst="rect">
              <a:avLst/>
            </a:prstGeom>
          </p:spPr>
        </p:pic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5452017B-877A-4CFC-A53D-7CCF5418CE97}"/>
                </a:ext>
              </a:extLst>
            </p:cNvPr>
            <p:cNvSpPr/>
            <p:nvPr/>
          </p:nvSpPr>
          <p:spPr bwMode="auto">
            <a:xfrm>
              <a:off x="5828569" y="6724564"/>
              <a:ext cx="797219" cy="756798"/>
            </a:xfrm>
            <a:prstGeom prst="rect">
              <a:avLst/>
            </a:prstGeom>
            <a:noFill/>
            <a:ln w="34925" cap="flat" cmpd="sng" algn="ctr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  <a:effectLst>
              <a:glow rad="63500">
                <a:srgbClr val="FF0000"/>
              </a:glow>
              <a:softEdge rad="0"/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44" name="TextBox 58">
            <a:extLst>
              <a:ext uri="{FF2B5EF4-FFF2-40B4-BE49-F238E27FC236}">
                <a16:creationId xmlns:a16="http://schemas.microsoft.com/office/drawing/2014/main" id="{EEE905A9-6DD8-4EE1-A8AB-86EE10E1B943}"/>
              </a:ext>
            </a:extLst>
          </p:cNvPr>
          <p:cNvSpPr txBox="1"/>
          <p:nvPr/>
        </p:nvSpPr>
        <p:spPr>
          <a:xfrm>
            <a:off x="10562785" y="2019887"/>
            <a:ext cx="10382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0" dirty="0">
                <a:latin typeface="+mj-lt"/>
              </a:rPr>
              <a:t>Attacker</a:t>
            </a:r>
            <a:endParaRPr lang="en-US" sz="1600" dirty="0">
              <a:latin typeface="+mj-lt"/>
            </a:endParaRPr>
          </a:p>
        </p:txBody>
      </p:sp>
      <p:sp>
        <p:nvSpPr>
          <p:cNvPr id="46" name="任意多边形: 形状 26">
            <a:extLst>
              <a:ext uri="{FF2B5EF4-FFF2-40B4-BE49-F238E27FC236}">
                <a16:creationId xmlns:a16="http://schemas.microsoft.com/office/drawing/2014/main" id="{4ED88236-D0B6-452A-A79B-E8F096B47BA4}"/>
              </a:ext>
            </a:extLst>
          </p:cNvPr>
          <p:cNvSpPr/>
          <p:nvPr/>
        </p:nvSpPr>
        <p:spPr bwMode="auto">
          <a:xfrm rot="18588911">
            <a:off x="9422981" y="1861932"/>
            <a:ext cx="1069334" cy="1203783"/>
          </a:xfrm>
          <a:custGeom>
            <a:avLst/>
            <a:gdLst>
              <a:gd name="connsiteX0" fmla="*/ 0 w 1069334"/>
              <a:gd name="connsiteY0" fmla="*/ 38100 h 276225"/>
              <a:gd name="connsiteX1" fmla="*/ 247650 w 1069334"/>
              <a:gd name="connsiteY1" fmla="*/ 180975 h 276225"/>
              <a:gd name="connsiteX2" fmla="*/ 257175 w 1069334"/>
              <a:gd name="connsiteY2" fmla="*/ 152400 h 276225"/>
              <a:gd name="connsiteX3" fmla="*/ 276225 w 1069334"/>
              <a:gd name="connsiteY3" fmla="*/ 123825 h 276225"/>
              <a:gd name="connsiteX4" fmla="*/ 314325 w 1069334"/>
              <a:gd name="connsiteY4" fmla="*/ 66675 h 276225"/>
              <a:gd name="connsiteX5" fmla="*/ 323850 w 1069334"/>
              <a:gd name="connsiteY5" fmla="*/ 38100 h 276225"/>
              <a:gd name="connsiteX6" fmla="*/ 390525 w 1069334"/>
              <a:gd name="connsiteY6" fmla="*/ 57150 h 276225"/>
              <a:gd name="connsiteX7" fmla="*/ 419100 w 1069334"/>
              <a:gd name="connsiteY7" fmla="*/ 85725 h 276225"/>
              <a:gd name="connsiteX8" fmla="*/ 447675 w 1069334"/>
              <a:gd name="connsiteY8" fmla="*/ 142875 h 276225"/>
              <a:gd name="connsiteX9" fmla="*/ 495300 w 1069334"/>
              <a:gd name="connsiteY9" fmla="*/ 190500 h 276225"/>
              <a:gd name="connsiteX10" fmla="*/ 552450 w 1069334"/>
              <a:gd name="connsiteY10" fmla="*/ 238125 h 276225"/>
              <a:gd name="connsiteX11" fmla="*/ 571500 w 1069334"/>
              <a:gd name="connsiteY11" fmla="*/ 209550 h 276225"/>
              <a:gd name="connsiteX12" fmla="*/ 628650 w 1069334"/>
              <a:gd name="connsiteY12" fmla="*/ 171450 h 276225"/>
              <a:gd name="connsiteX13" fmla="*/ 647700 w 1069334"/>
              <a:gd name="connsiteY13" fmla="*/ 104775 h 276225"/>
              <a:gd name="connsiteX14" fmla="*/ 666750 w 1069334"/>
              <a:gd name="connsiteY14" fmla="*/ 76200 h 276225"/>
              <a:gd name="connsiteX15" fmla="*/ 685800 w 1069334"/>
              <a:gd name="connsiteY15" fmla="*/ 9525 h 276225"/>
              <a:gd name="connsiteX16" fmla="*/ 714375 w 1069334"/>
              <a:gd name="connsiteY16" fmla="*/ 0 h 276225"/>
              <a:gd name="connsiteX17" fmla="*/ 762000 w 1069334"/>
              <a:gd name="connsiteY17" fmla="*/ 9525 h 276225"/>
              <a:gd name="connsiteX18" fmla="*/ 781050 w 1069334"/>
              <a:gd name="connsiteY18" fmla="*/ 38100 h 276225"/>
              <a:gd name="connsiteX19" fmla="*/ 809625 w 1069334"/>
              <a:gd name="connsiteY19" fmla="*/ 85725 h 276225"/>
              <a:gd name="connsiteX20" fmla="*/ 828675 w 1069334"/>
              <a:gd name="connsiteY20" fmla="*/ 171450 h 276225"/>
              <a:gd name="connsiteX21" fmla="*/ 866775 w 1069334"/>
              <a:gd name="connsiteY21" fmla="*/ 238125 h 276225"/>
              <a:gd name="connsiteX22" fmla="*/ 876300 w 1069334"/>
              <a:gd name="connsiteY22" fmla="*/ 276225 h 276225"/>
              <a:gd name="connsiteX23" fmla="*/ 904875 w 1069334"/>
              <a:gd name="connsiteY23" fmla="*/ 266700 h 276225"/>
              <a:gd name="connsiteX24" fmla="*/ 923925 w 1069334"/>
              <a:gd name="connsiteY24" fmla="*/ 238125 h 276225"/>
              <a:gd name="connsiteX25" fmla="*/ 942975 w 1069334"/>
              <a:gd name="connsiteY25" fmla="*/ 190500 h 276225"/>
              <a:gd name="connsiteX26" fmla="*/ 952500 w 1069334"/>
              <a:gd name="connsiteY26" fmla="*/ 152400 h 276225"/>
              <a:gd name="connsiteX27" fmla="*/ 971550 w 1069334"/>
              <a:gd name="connsiteY27" fmla="*/ 123825 h 276225"/>
              <a:gd name="connsiteX28" fmla="*/ 1019175 w 1069334"/>
              <a:gd name="connsiteY28" fmla="*/ 47625 h 276225"/>
              <a:gd name="connsiteX29" fmla="*/ 1047750 w 1069334"/>
              <a:gd name="connsiteY29" fmla="*/ 66675 h 276225"/>
              <a:gd name="connsiteX30" fmla="*/ 1066800 w 1069334"/>
              <a:gd name="connsiteY30" fmla="*/ 190500 h 27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069334" h="276225">
                <a:moveTo>
                  <a:pt x="0" y="38100"/>
                </a:moveTo>
                <a:cubicBezTo>
                  <a:pt x="82550" y="85725"/>
                  <a:pt x="160561" y="142269"/>
                  <a:pt x="247650" y="180975"/>
                </a:cubicBezTo>
                <a:cubicBezTo>
                  <a:pt x="256825" y="185053"/>
                  <a:pt x="252685" y="161380"/>
                  <a:pt x="257175" y="152400"/>
                </a:cubicBezTo>
                <a:cubicBezTo>
                  <a:pt x="262295" y="142161"/>
                  <a:pt x="271105" y="134064"/>
                  <a:pt x="276225" y="123825"/>
                </a:cubicBezTo>
                <a:cubicBezTo>
                  <a:pt x="303794" y="68686"/>
                  <a:pt x="260156" y="120844"/>
                  <a:pt x="314325" y="66675"/>
                </a:cubicBezTo>
                <a:cubicBezTo>
                  <a:pt x="317500" y="57150"/>
                  <a:pt x="316750" y="45200"/>
                  <a:pt x="323850" y="38100"/>
                </a:cubicBezTo>
                <a:cubicBezTo>
                  <a:pt x="350138" y="11812"/>
                  <a:pt x="371821" y="41118"/>
                  <a:pt x="390525" y="57150"/>
                </a:cubicBezTo>
                <a:cubicBezTo>
                  <a:pt x="400752" y="65916"/>
                  <a:pt x="411628" y="74517"/>
                  <a:pt x="419100" y="85725"/>
                </a:cubicBezTo>
                <a:cubicBezTo>
                  <a:pt x="430914" y="103446"/>
                  <a:pt x="435148" y="125650"/>
                  <a:pt x="447675" y="142875"/>
                </a:cubicBezTo>
                <a:cubicBezTo>
                  <a:pt x="460880" y="161032"/>
                  <a:pt x="479425" y="174625"/>
                  <a:pt x="495300" y="190500"/>
                </a:cubicBezTo>
                <a:cubicBezTo>
                  <a:pt x="518490" y="260069"/>
                  <a:pt x="494869" y="252520"/>
                  <a:pt x="552450" y="238125"/>
                </a:cubicBezTo>
                <a:cubicBezTo>
                  <a:pt x="558800" y="228600"/>
                  <a:pt x="562885" y="217088"/>
                  <a:pt x="571500" y="209550"/>
                </a:cubicBezTo>
                <a:cubicBezTo>
                  <a:pt x="588730" y="194473"/>
                  <a:pt x="628650" y="171450"/>
                  <a:pt x="628650" y="171450"/>
                </a:cubicBezTo>
                <a:cubicBezTo>
                  <a:pt x="631702" y="159243"/>
                  <a:pt x="640868" y="118440"/>
                  <a:pt x="647700" y="104775"/>
                </a:cubicBezTo>
                <a:cubicBezTo>
                  <a:pt x="652820" y="94536"/>
                  <a:pt x="660400" y="85725"/>
                  <a:pt x="666750" y="76200"/>
                </a:cubicBezTo>
                <a:cubicBezTo>
                  <a:pt x="666832" y="75870"/>
                  <a:pt x="681245" y="14080"/>
                  <a:pt x="685800" y="9525"/>
                </a:cubicBezTo>
                <a:cubicBezTo>
                  <a:pt x="692900" y="2425"/>
                  <a:pt x="704850" y="3175"/>
                  <a:pt x="714375" y="0"/>
                </a:cubicBezTo>
                <a:cubicBezTo>
                  <a:pt x="730250" y="3175"/>
                  <a:pt x="747944" y="1493"/>
                  <a:pt x="762000" y="9525"/>
                </a:cubicBezTo>
                <a:cubicBezTo>
                  <a:pt x="771939" y="15205"/>
                  <a:pt x="774983" y="28392"/>
                  <a:pt x="781050" y="38100"/>
                </a:cubicBezTo>
                <a:cubicBezTo>
                  <a:pt x="790862" y="53799"/>
                  <a:pt x="800100" y="69850"/>
                  <a:pt x="809625" y="85725"/>
                </a:cubicBezTo>
                <a:cubicBezTo>
                  <a:pt x="813283" y="107675"/>
                  <a:pt x="816951" y="148002"/>
                  <a:pt x="828675" y="171450"/>
                </a:cubicBezTo>
                <a:cubicBezTo>
                  <a:pt x="856310" y="226720"/>
                  <a:pt x="841727" y="171329"/>
                  <a:pt x="866775" y="238125"/>
                </a:cubicBezTo>
                <a:cubicBezTo>
                  <a:pt x="871372" y="250382"/>
                  <a:pt x="873125" y="263525"/>
                  <a:pt x="876300" y="276225"/>
                </a:cubicBezTo>
                <a:cubicBezTo>
                  <a:pt x="885825" y="273050"/>
                  <a:pt x="897035" y="272972"/>
                  <a:pt x="904875" y="266700"/>
                </a:cubicBezTo>
                <a:cubicBezTo>
                  <a:pt x="913814" y="259549"/>
                  <a:pt x="918805" y="248364"/>
                  <a:pt x="923925" y="238125"/>
                </a:cubicBezTo>
                <a:cubicBezTo>
                  <a:pt x="931571" y="222832"/>
                  <a:pt x="937568" y="206720"/>
                  <a:pt x="942975" y="190500"/>
                </a:cubicBezTo>
                <a:cubicBezTo>
                  <a:pt x="947115" y="178081"/>
                  <a:pt x="947343" y="164432"/>
                  <a:pt x="952500" y="152400"/>
                </a:cubicBezTo>
                <a:cubicBezTo>
                  <a:pt x="957009" y="141878"/>
                  <a:pt x="966901" y="134286"/>
                  <a:pt x="971550" y="123825"/>
                </a:cubicBezTo>
                <a:cubicBezTo>
                  <a:pt x="1004959" y="48656"/>
                  <a:pt x="967770" y="81895"/>
                  <a:pt x="1019175" y="47625"/>
                </a:cubicBezTo>
                <a:cubicBezTo>
                  <a:pt x="1028700" y="53975"/>
                  <a:pt x="1040421" y="57881"/>
                  <a:pt x="1047750" y="66675"/>
                </a:cubicBezTo>
                <a:cubicBezTo>
                  <a:pt x="1079579" y="104870"/>
                  <a:pt x="1066800" y="141820"/>
                  <a:pt x="1066800" y="190500"/>
                </a:cubicBezTo>
              </a:path>
            </a:pathLst>
          </a:cu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F69B593B-B6AF-4E56-BFD4-ECDA84CDF17D}"/>
              </a:ext>
            </a:extLst>
          </p:cNvPr>
          <p:cNvCxnSpPr>
            <a:cxnSpLocks/>
          </p:cNvCxnSpPr>
          <p:nvPr/>
        </p:nvCxnSpPr>
        <p:spPr bwMode="auto">
          <a:xfrm flipH="1">
            <a:off x="9522237" y="1940914"/>
            <a:ext cx="745162" cy="94724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49" name="任意多边形: 形状 28">
            <a:extLst>
              <a:ext uri="{FF2B5EF4-FFF2-40B4-BE49-F238E27FC236}">
                <a16:creationId xmlns:a16="http://schemas.microsoft.com/office/drawing/2014/main" id="{8AA9F675-396C-4D93-9A40-B32D4D6C973B}"/>
              </a:ext>
            </a:extLst>
          </p:cNvPr>
          <p:cNvSpPr/>
          <p:nvPr/>
        </p:nvSpPr>
        <p:spPr bwMode="auto">
          <a:xfrm>
            <a:off x="10005018" y="2981990"/>
            <a:ext cx="1076878" cy="761169"/>
          </a:xfrm>
          <a:custGeom>
            <a:avLst/>
            <a:gdLst>
              <a:gd name="connsiteX0" fmla="*/ 0 w 1076878"/>
              <a:gd name="connsiteY0" fmla="*/ 352425 h 352425"/>
              <a:gd name="connsiteX1" fmla="*/ 47625 w 1076878"/>
              <a:gd name="connsiteY1" fmla="*/ 190500 h 352425"/>
              <a:gd name="connsiteX2" fmla="*/ 66675 w 1076878"/>
              <a:gd name="connsiteY2" fmla="*/ 161925 h 352425"/>
              <a:gd name="connsiteX3" fmla="*/ 76200 w 1076878"/>
              <a:gd name="connsiteY3" fmla="*/ 133350 h 352425"/>
              <a:gd name="connsiteX4" fmla="*/ 104775 w 1076878"/>
              <a:gd name="connsiteY4" fmla="*/ 114300 h 352425"/>
              <a:gd name="connsiteX5" fmla="*/ 152400 w 1076878"/>
              <a:gd name="connsiteY5" fmla="*/ 76200 h 352425"/>
              <a:gd name="connsiteX6" fmla="*/ 161925 w 1076878"/>
              <a:gd name="connsiteY6" fmla="*/ 47625 h 352425"/>
              <a:gd name="connsiteX7" fmla="*/ 180975 w 1076878"/>
              <a:gd name="connsiteY7" fmla="*/ 76200 h 352425"/>
              <a:gd name="connsiteX8" fmla="*/ 228600 w 1076878"/>
              <a:gd name="connsiteY8" fmla="*/ 238125 h 352425"/>
              <a:gd name="connsiteX9" fmla="*/ 238125 w 1076878"/>
              <a:gd name="connsiteY9" fmla="*/ 276225 h 352425"/>
              <a:gd name="connsiteX10" fmla="*/ 257175 w 1076878"/>
              <a:gd name="connsiteY10" fmla="*/ 352425 h 352425"/>
              <a:gd name="connsiteX11" fmla="*/ 285750 w 1076878"/>
              <a:gd name="connsiteY11" fmla="*/ 342900 h 352425"/>
              <a:gd name="connsiteX12" fmla="*/ 304800 w 1076878"/>
              <a:gd name="connsiteY12" fmla="*/ 314325 h 352425"/>
              <a:gd name="connsiteX13" fmla="*/ 333375 w 1076878"/>
              <a:gd name="connsiteY13" fmla="*/ 276225 h 352425"/>
              <a:gd name="connsiteX14" fmla="*/ 352425 w 1076878"/>
              <a:gd name="connsiteY14" fmla="*/ 238125 h 352425"/>
              <a:gd name="connsiteX15" fmla="*/ 390525 w 1076878"/>
              <a:gd name="connsiteY15" fmla="*/ 190500 h 352425"/>
              <a:gd name="connsiteX16" fmla="*/ 428625 w 1076878"/>
              <a:gd name="connsiteY16" fmla="*/ 104775 h 352425"/>
              <a:gd name="connsiteX17" fmla="*/ 438150 w 1076878"/>
              <a:gd name="connsiteY17" fmla="*/ 76200 h 352425"/>
              <a:gd name="connsiteX18" fmla="*/ 466725 w 1076878"/>
              <a:gd name="connsiteY18" fmla="*/ 57150 h 352425"/>
              <a:gd name="connsiteX19" fmla="*/ 485775 w 1076878"/>
              <a:gd name="connsiteY19" fmla="*/ 28575 h 352425"/>
              <a:gd name="connsiteX20" fmla="*/ 495300 w 1076878"/>
              <a:gd name="connsiteY20" fmla="*/ 0 h 352425"/>
              <a:gd name="connsiteX21" fmla="*/ 504825 w 1076878"/>
              <a:gd name="connsiteY21" fmla="*/ 28575 h 352425"/>
              <a:gd name="connsiteX22" fmla="*/ 514350 w 1076878"/>
              <a:gd name="connsiteY22" fmla="*/ 66675 h 352425"/>
              <a:gd name="connsiteX23" fmla="*/ 523875 w 1076878"/>
              <a:gd name="connsiteY23" fmla="*/ 285750 h 352425"/>
              <a:gd name="connsiteX24" fmla="*/ 542925 w 1076878"/>
              <a:gd name="connsiteY24" fmla="*/ 257175 h 352425"/>
              <a:gd name="connsiteX25" fmla="*/ 619125 w 1076878"/>
              <a:gd name="connsiteY25" fmla="*/ 142875 h 352425"/>
              <a:gd name="connsiteX26" fmla="*/ 657225 w 1076878"/>
              <a:gd name="connsiteY26" fmla="*/ 85725 h 352425"/>
              <a:gd name="connsiteX27" fmla="*/ 676275 w 1076878"/>
              <a:gd name="connsiteY27" fmla="*/ 38100 h 352425"/>
              <a:gd name="connsiteX28" fmla="*/ 733425 w 1076878"/>
              <a:gd name="connsiteY28" fmla="*/ 0 h 352425"/>
              <a:gd name="connsiteX29" fmla="*/ 752475 w 1076878"/>
              <a:gd name="connsiteY29" fmla="*/ 28575 h 352425"/>
              <a:gd name="connsiteX30" fmla="*/ 790575 w 1076878"/>
              <a:gd name="connsiteY30" fmla="*/ 66675 h 352425"/>
              <a:gd name="connsiteX31" fmla="*/ 800100 w 1076878"/>
              <a:gd name="connsiteY31" fmla="*/ 104775 h 352425"/>
              <a:gd name="connsiteX32" fmla="*/ 819150 w 1076878"/>
              <a:gd name="connsiteY32" fmla="*/ 161925 h 352425"/>
              <a:gd name="connsiteX33" fmla="*/ 828675 w 1076878"/>
              <a:gd name="connsiteY33" fmla="*/ 190500 h 352425"/>
              <a:gd name="connsiteX34" fmla="*/ 838200 w 1076878"/>
              <a:gd name="connsiteY34" fmla="*/ 228600 h 352425"/>
              <a:gd name="connsiteX35" fmla="*/ 857250 w 1076878"/>
              <a:gd name="connsiteY35" fmla="*/ 257175 h 352425"/>
              <a:gd name="connsiteX36" fmla="*/ 866775 w 1076878"/>
              <a:gd name="connsiteY36" fmla="*/ 285750 h 352425"/>
              <a:gd name="connsiteX37" fmla="*/ 895350 w 1076878"/>
              <a:gd name="connsiteY37" fmla="*/ 276225 h 352425"/>
              <a:gd name="connsiteX38" fmla="*/ 914400 w 1076878"/>
              <a:gd name="connsiteY38" fmla="*/ 219075 h 352425"/>
              <a:gd name="connsiteX39" fmla="*/ 942975 w 1076878"/>
              <a:gd name="connsiteY39" fmla="*/ 209550 h 352425"/>
              <a:gd name="connsiteX40" fmla="*/ 981075 w 1076878"/>
              <a:gd name="connsiteY40" fmla="*/ 142875 h 352425"/>
              <a:gd name="connsiteX41" fmla="*/ 1019175 w 1076878"/>
              <a:gd name="connsiteY41" fmla="*/ 133350 h 352425"/>
              <a:gd name="connsiteX42" fmla="*/ 1047750 w 1076878"/>
              <a:gd name="connsiteY42" fmla="*/ 152400 h 352425"/>
              <a:gd name="connsiteX43" fmla="*/ 1076325 w 1076878"/>
              <a:gd name="connsiteY43" fmla="*/ 209550 h 352425"/>
              <a:gd name="connsiteX44" fmla="*/ 1076325 w 1076878"/>
              <a:gd name="connsiteY44" fmla="*/ 228600 h 352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076878" h="352425">
                <a:moveTo>
                  <a:pt x="0" y="352425"/>
                </a:moveTo>
                <a:cubicBezTo>
                  <a:pt x="15875" y="298450"/>
                  <a:pt x="29039" y="243603"/>
                  <a:pt x="47625" y="190500"/>
                </a:cubicBezTo>
                <a:cubicBezTo>
                  <a:pt x="51407" y="179695"/>
                  <a:pt x="61555" y="172164"/>
                  <a:pt x="66675" y="161925"/>
                </a:cubicBezTo>
                <a:cubicBezTo>
                  <a:pt x="71165" y="152945"/>
                  <a:pt x="69928" y="141190"/>
                  <a:pt x="76200" y="133350"/>
                </a:cubicBezTo>
                <a:cubicBezTo>
                  <a:pt x="83351" y="124411"/>
                  <a:pt x="95250" y="120650"/>
                  <a:pt x="104775" y="114300"/>
                </a:cubicBezTo>
                <a:cubicBezTo>
                  <a:pt x="127613" y="45787"/>
                  <a:pt x="92599" y="124040"/>
                  <a:pt x="152400" y="76200"/>
                </a:cubicBezTo>
                <a:cubicBezTo>
                  <a:pt x="160240" y="69928"/>
                  <a:pt x="158750" y="57150"/>
                  <a:pt x="161925" y="47625"/>
                </a:cubicBezTo>
                <a:cubicBezTo>
                  <a:pt x="168275" y="57150"/>
                  <a:pt x="175855" y="65961"/>
                  <a:pt x="180975" y="76200"/>
                </a:cubicBezTo>
                <a:cubicBezTo>
                  <a:pt x="206202" y="126653"/>
                  <a:pt x="215193" y="184496"/>
                  <a:pt x="228600" y="238125"/>
                </a:cubicBezTo>
                <a:cubicBezTo>
                  <a:pt x="231775" y="250825"/>
                  <a:pt x="235558" y="263388"/>
                  <a:pt x="238125" y="276225"/>
                </a:cubicBezTo>
                <a:cubicBezTo>
                  <a:pt x="249619" y="333695"/>
                  <a:pt x="242530" y="308491"/>
                  <a:pt x="257175" y="352425"/>
                </a:cubicBezTo>
                <a:cubicBezTo>
                  <a:pt x="266700" y="349250"/>
                  <a:pt x="277910" y="349172"/>
                  <a:pt x="285750" y="342900"/>
                </a:cubicBezTo>
                <a:cubicBezTo>
                  <a:pt x="294689" y="335749"/>
                  <a:pt x="298146" y="323640"/>
                  <a:pt x="304800" y="314325"/>
                </a:cubicBezTo>
                <a:cubicBezTo>
                  <a:pt x="314027" y="301407"/>
                  <a:pt x="324961" y="289687"/>
                  <a:pt x="333375" y="276225"/>
                </a:cubicBezTo>
                <a:cubicBezTo>
                  <a:pt x="340900" y="264184"/>
                  <a:pt x="344549" y="249939"/>
                  <a:pt x="352425" y="238125"/>
                </a:cubicBezTo>
                <a:cubicBezTo>
                  <a:pt x="363702" y="221209"/>
                  <a:pt x="377825" y="206375"/>
                  <a:pt x="390525" y="190500"/>
                </a:cubicBezTo>
                <a:cubicBezTo>
                  <a:pt x="411981" y="126132"/>
                  <a:pt x="384538" y="203970"/>
                  <a:pt x="428625" y="104775"/>
                </a:cubicBezTo>
                <a:cubicBezTo>
                  <a:pt x="432703" y="95600"/>
                  <a:pt x="431878" y="84040"/>
                  <a:pt x="438150" y="76200"/>
                </a:cubicBezTo>
                <a:cubicBezTo>
                  <a:pt x="445301" y="67261"/>
                  <a:pt x="457200" y="63500"/>
                  <a:pt x="466725" y="57150"/>
                </a:cubicBezTo>
                <a:cubicBezTo>
                  <a:pt x="473075" y="47625"/>
                  <a:pt x="480655" y="38814"/>
                  <a:pt x="485775" y="28575"/>
                </a:cubicBezTo>
                <a:cubicBezTo>
                  <a:pt x="490265" y="19595"/>
                  <a:pt x="485260" y="0"/>
                  <a:pt x="495300" y="0"/>
                </a:cubicBezTo>
                <a:cubicBezTo>
                  <a:pt x="505340" y="0"/>
                  <a:pt x="502067" y="18921"/>
                  <a:pt x="504825" y="28575"/>
                </a:cubicBezTo>
                <a:cubicBezTo>
                  <a:pt x="508421" y="41162"/>
                  <a:pt x="511175" y="53975"/>
                  <a:pt x="514350" y="66675"/>
                </a:cubicBezTo>
                <a:cubicBezTo>
                  <a:pt x="517525" y="139700"/>
                  <a:pt x="513032" y="213465"/>
                  <a:pt x="523875" y="285750"/>
                </a:cubicBezTo>
                <a:cubicBezTo>
                  <a:pt x="525573" y="297071"/>
                  <a:pt x="537035" y="266991"/>
                  <a:pt x="542925" y="257175"/>
                </a:cubicBezTo>
                <a:cubicBezTo>
                  <a:pt x="600749" y="160802"/>
                  <a:pt x="557380" y="220056"/>
                  <a:pt x="619125" y="142875"/>
                </a:cubicBezTo>
                <a:cubicBezTo>
                  <a:pt x="644306" y="67333"/>
                  <a:pt x="606261" y="167267"/>
                  <a:pt x="657225" y="85725"/>
                </a:cubicBezTo>
                <a:cubicBezTo>
                  <a:pt x="666287" y="71226"/>
                  <a:pt x="667213" y="52599"/>
                  <a:pt x="676275" y="38100"/>
                </a:cubicBezTo>
                <a:cubicBezTo>
                  <a:pt x="695051" y="8058"/>
                  <a:pt x="704666" y="9586"/>
                  <a:pt x="733425" y="0"/>
                </a:cubicBezTo>
                <a:cubicBezTo>
                  <a:pt x="739775" y="9525"/>
                  <a:pt x="745025" y="19883"/>
                  <a:pt x="752475" y="28575"/>
                </a:cubicBezTo>
                <a:cubicBezTo>
                  <a:pt x="764164" y="42212"/>
                  <a:pt x="781056" y="51445"/>
                  <a:pt x="790575" y="66675"/>
                </a:cubicBezTo>
                <a:cubicBezTo>
                  <a:pt x="797513" y="77776"/>
                  <a:pt x="796338" y="92236"/>
                  <a:pt x="800100" y="104775"/>
                </a:cubicBezTo>
                <a:cubicBezTo>
                  <a:pt x="805870" y="124009"/>
                  <a:pt x="812800" y="142875"/>
                  <a:pt x="819150" y="161925"/>
                </a:cubicBezTo>
                <a:cubicBezTo>
                  <a:pt x="822325" y="171450"/>
                  <a:pt x="826240" y="180760"/>
                  <a:pt x="828675" y="190500"/>
                </a:cubicBezTo>
                <a:cubicBezTo>
                  <a:pt x="831850" y="203200"/>
                  <a:pt x="833043" y="216568"/>
                  <a:pt x="838200" y="228600"/>
                </a:cubicBezTo>
                <a:cubicBezTo>
                  <a:pt x="842709" y="239122"/>
                  <a:pt x="852130" y="246936"/>
                  <a:pt x="857250" y="257175"/>
                </a:cubicBezTo>
                <a:cubicBezTo>
                  <a:pt x="861740" y="266155"/>
                  <a:pt x="863600" y="276225"/>
                  <a:pt x="866775" y="285750"/>
                </a:cubicBezTo>
                <a:cubicBezTo>
                  <a:pt x="876300" y="282575"/>
                  <a:pt x="889514" y="284395"/>
                  <a:pt x="895350" y="276225"/>
                </a:cubicBezTo>
                <a:cubicBezTo>
                  <a:pt x="907022" y="259885"/>
                  <a:pt x="895350" y="225425"/>
                  <a:pt x="914400" y="219075"/>
                </a:cubicBezTo>
                <a:lnTo>
                  <a:pt x="942975" y="209550"/>
                </a:lnTo>
                <a:cubicBezTo>
                  <a:pt x="951594" y="183694"/>
                  <a:pt x="955846" y="160895"/>
                  <a:pt x="981075" y="142875"/>
                </a:cubicBezTo>
                <a:cubicBezTo>
                  <a:pt x="991727" y="135266"/>
                  <a:pt x="1006475" y="136525"/>
                  <a:pt x="1019175" y="133350"/>
                </a:cubicBezTo>
                <a:cubicBezTo>
                  <a:pt x="1028700" y="139700"/>
                  <a:pt x="1039655" y="144305"/>
                  <a:pt x="1047750" y="152400"/>
                </a:cubicBezTo>
                <a:cubicBezTo>
                  <a:pt x="1061798" y="166448"/>
                  <a:pt x="1072452" y="190183"/>
                  <a:pt x="1076325" y="209550"/>
                </a:cubicBezTo>
                <a:cubicBezTo>
                  <a:pt x="1077570" y="215777"/>
                  <a:pt x="1076325" y="222250"/>
                  <a:pt x="1076325" y="228600"/>
                </a:cubicBezTo>
              </a:path>
            </a:pathLst>
          </a:cu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26606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34" grpId="0"/>
      <p:bldP spid="35" grpId="0"/>
      <p:bldP spid="36" grpId="0"/>
      <p:bldP spid="37" grpId="0"/>
      <p:bldP spid="38" grpId="0"/>
      <p:bldP spid="4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892836-A850-C490-6220-124FB22F6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DSL</a:t>
            </a:r>
            <a:endParaRPr lang="zh-CN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BAE8F9-CE63-6C6E-8BC0-86CA48DFC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>
                <a:latin typeface="+mj-lt"/>
              </a:rPr>
              <a:t>26</a:t>
            </a:fld>
            <a:endParaRPr lang="zh-CN" altLang="en-US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B6A206F-5F6F-9164-0955-AC8A7C75E42A}"/>
                  </a:ext>
                </a:extLst>
              </p:cNvPr>
              <p:cNvSpPr txBox="1"/>
              <p:nvPr/>
            </p:nvSpPr>
            <p:spPr>
              <a:xfrm>
                <a:off x="590551" y="1145133"/>
                <a:ext cx="10650037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i="0" dirty="0">
                    <a:solidFill>
                      <a:schemeClr val="accent5">
                        <a:lumMod val="50000"/>
                      </a:schemeClr>
                    </a:solidFill>
                    <a:latin typeface="+mj-lt"/>
                  </a:rPr>
                  <a:t>Online DSL: Time-varying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chemeClr val="accent5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𝓓</m:t>
                    </m:r>
                  </m:oMath>
                </a14:m>
                <a:r>
                  <a:rPr lang="en-US" sz="2400" b="1" i="0" dirty="0">
                    <a:solidFill>
                      <a:schemeClr val="accent5">
                        <a:lumMod val="50000"/>
                      </a:schemeClr>
                    </a:solidFill>
                    <a:latin typeface="+mj-lt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chemeClr val="accent5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r>
                  <a:rPr lang="en-US" sz="2400" b="1" i="0" dirty="0">
                    <a:solidFill>
                      <a:schemeClr val="accent5">
                        <a:lumMod val="50000"/>
                      </a:schemeClr>
                    </a:solidFill>
                    <a:latin typeface="+mj-lt"/>
                  </a:rPr>
                  <a:t> 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B6A206F-5F6F-9164-0955-AC8A7C75E4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551" y="1145133"/>
                <a:ext cx="10650037" cy="461665"/>
              </a:xfrm>
              <a:prstGeom prst="rect">
                <a:avLst/>
              </a:prstGeom>
              <a:blipFill>
                <a:blip r:embed="rId3"/>
                <a:stretch>
                  <a:fillRect t="-10526" b="-2894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8EB4C1-0EA1-4256-A2B4-653A8CD62020}"/>
              </a:ext>
            </a:extLst>
          </p:cNvPr>
          <p:cNvSpPr txBox="1">
            <a:spLocks/>
          </p:cNvSpPr>
          <p:nvPr/>
        </p:nvSpPr>
        <p:spPr bwMode="auto">
          <a:xfrm>
            <a:off x="590551" y="4913085"/>
            <a:ext cx="11473339" cy="12678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altLang="zh-CN" sz="2800" i="0" kern="0" dirty="0">
                <a:latin typeface="+mj-lt"/>
              </a:rPr>
              <a:t>Fundamental assumption: Ideal wireless communication</a:t>
            </a:r>
            <a:endParaRPr lang="en-US" sz="2800" i="0" kern="0" dirty="0">
              <a:latin typeface="+mj-lt"/>
            </a:endParaRPr>
          </a:p>
          <a:p>
            <a:r>
              <a:rPr lang="en-US" sz="2800" i="0" kern="0" dirty="0">
                <a:latin typeface="+mj-lt"/>
              </a:rPr>
              <a:t>Channel coding</a:t>
            </a:r>
            <a:r>
              <a:rPr lang="en-US" altLang="zh-CN" sz="2800" b="1" i="0" kern="0" baseline="3000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 [1]</a:t>
            </a:r>
            <a:r>
              <a:rPr lang="en-US" sz="2800" i="0" kern="0" dirty="0">
                <a:latin typeface="+mj-lt"/>
              </a:rPr>
              <a:t> : VAE, RL, Transfer Learning</a:t>
            </a:r>
            <a:r>
              <a:rPr lang="en-US" altLang="zh-CN" sz="2800" i="0" kern="0" dirty="0">
                <a:latin typeface="+mj-lt"/>
              </a:rPr>
              <a:t>……</a:t>
            </a:r>
            <a:r>
              <a:rPr lang="en-US" sz="2800" i="0" kern="0" dirty="0">
                <a:latin typeface="+mj-lt"/>
              </a:rPr>
              <a:t> </a:t>
            </a:r>
          </a:p>
          <a:p>
            <a:endParaRPr lang="en-US" sz="2800" i="0" kern="0" dirty="0">
              <a:latin typeface="+mj-lt"/>
            </a:endParaRPr>
          </a:p>
          <a:p>
            <a:endParaRPr lang="en-US" sz="2800" i="0" kern="0" dirty="0">
              <a:latin typeface="+mj-lt"/>
            </a:endParaRPr>
          </a:p>
          <a:p>
            <a:endParaRPr lang="en-US" sz="2600" b="1" i="0" kern="0" dirty="0">
              <a:latin typeface="+mj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6CC0D73-4008-4625-B144-C51554D200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375" y="1533128"/>
            <a:ext cx="4514850" cy="317182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76497253-B004-48E5-9F0B-34913A3EC228}"/>
              </a:ext>
            </a:extLst>
          </p:cNvPr>
          <p:cNvSpPr txBox="1"/>
          <p:nvPr/>
        </p:nvSpPr>
        <p:spPr>
          <a:xfrm>
            <a:off x="543741" y="6285384"/>
            <a:ext cx="1105770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Matsumine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T,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Ochiai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H. Recent Advances in Deep Learning for Channel Coding: A Survey[J]. IEEE Open J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Commun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. Soc, 2024.</a:t>
            </a:r>
          </a:p>
        </p:txBody>
      </p:sp>
    </p:spTree>
    <p:extLst>
      <p:ext uri="{BB962C8B-B14F-4D97-AF65-F5344CB8AC3E}">
        <p14:creationId xmlns:p14="http://schemas.microsoft.com/office/powerpoint/2010/main" val="325625062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892836-A850-C490-6220-124FB22F6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DSL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Heterogeneity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BAE8F9-CE63-6C6E-8BC0-86CA48DFC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>
                <a:latin typeface="+mj-lt"/>
              </a:rPr>
              <a:t>27</a:t>
            </a:fld>
            <a:endParaRPr lang="zh-CN" altLang="en-US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6A206F-5F6F-9164-0955-AC8A7C75E42A}"/>
              </a:ext>
            </a:extLst>
          </p:cNvPr>
          <p:cNvSpPr txBox="1"/>
          <p:nvPr/>
        </p:nvSpPr>
        <p:spPr>
          <a:xfrm>
            <a:off x="590551" y="1029695"/>
            <a:ext cx="1065003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i="0" dirty="0">
                <a:solidFill>
                  <a:schemeClr val="accent5">
                    <a:lumMod val="50000"/>
                  </a:schemeClr>
                </a:solidFill>
                <a:latin typeface="+mj-lt"/>
              </a:rPr>
              <a:t>Online DSL: Model Het</a:t>
            </a:r>
            <a:r>
              <a:rPr lang="en-US" altLang="zh-CN" sz="2400" b="1" i="0" dirty="0">
                <a:solidFill>
                  <a:schemeClr val="accent5">
                    <a:lumMod val="50000"/>
                  </a:schemeClr>
                </a:solidFill>
                <a:latin typeface="+mj-lt"/>
              </a:rPr>
              <a:t>e</a:t>
            </a:r>
            <a:r>
              <a:rPr lang="en-US" sz="2400" b="1" i="0" dirty="0">
                <a:solidFill>
                  <a:schemeClr val="accent5">
                    <a:lumMod val="50000"/>
                  </a:schemeClr>
                </a:solidFill>
                <a:latin typeface="+mj-lt"/>
              </a:rPr>
              <a:t>rogeneity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8EB4C1-0EA1-4256-A2B4-653A8CD62020}"/>
              </a:ext>
            </a:extLst>
          </p:cNvPr>
          <p:cNvSpPr txBox="1">
            <a:spLocks/>
          </p:cNvSpPr>
          <p:nvPr/>
        </p:nvSpPr>
        <p:spPr bwMode="auto">
          <a:xfrm>
            <a:off x="590551" y="5150679"/>
            <a:ext cx="11473339" cy="12678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altLang="zh-CN" sz="2800" i="0" kern="0" dirty="0">
                <a:latin typeface="+mj-lt"/>
              </a:rPr>
              <a:t>Weak workers just take part of training.</a:t>
            </a:r>
            <a:endParaRPr lang="en-US" sz="2800" i="0" kern="0" dirty="0">
              <a:latin typeface="+mj-lt"/>
            </a:endParaRPr>
          </a:p>
          <a:p>
            <a:r>
              <a:rPr lang="en-US" sz="2800" i="0" kern="0" dirty="0">
                <a:latin typeface="+mj-lt"/>
              </a:rPr>
              <a:t>Heterogeneity: depth and width.</a:t>
            </a:r>
          </a:p>
          <a:p>
            <a:endParaRPr lang="en-US" sz="2600" b="1" i="0" kern="0" dirty="0">
              <a:latin typeface="+mj-l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3FA0277-8823-4AA0-A225-4E1B3BC422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91"/>
          <a:stretch/>
        </p:blipFill>
        <p:spPr>
          <a:xfrm>
            <a:off x="1277079" y="1603379"/>
            <a:ext cx="4699459" cy="339969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B2571D0-D1CC-4487-9B10-0C3E5F35E2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692" y="1530456"/>
            <a:ext cx="5043896" cy="3472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184006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892836-A850-C490-6220-124FB22F6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DSL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ecentralized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ode</a:t>
            </a:r>
            <a:endParaRPr lang="zh-CN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BAE8F9-CE63-6C6E-8BC0-86CA48DFC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>
                <a:latin typeface="+mj-lt"/>
              </a:rPr>
              <a:t>28</a:t>
            </a:fld>
            <a:endParaRPr lang="zh-CN" altLang="en-US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6A206F-5F6F-9164-0955-AC8A7C75E42A}"/>
              </a:ext>
            </a:extLst>
          </p:cNvPr>
          <p:cNvSpPr txBox="1"/>
          <p:nvPr/>
        </p:nvSpPr>
        <p:spPr>
          <a:xfrm>
            <a:off x="590551" y="1145133"/>
            <a:ext cx="1065003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i="0" dirty="0">
                <a:solidFill>
                  <a:schemeClr val="accent5">
                    <a:lumMod val="50000"/>
                  </a:schemeClr>
                </a:solidFill>
                <a:latin typeface="+mj-lt"/>
              </a:rPr>
              <a:t>Decentralized DSL</a:t>
            </a:r>
            <a:r>
              <a:rPr lang="en-US" altLang="zh-CN" sz="2400" b="1" i="0" kern="0" baseline="3000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 [1]</a:t>
            </a:r>
            <a:endParaRPr lang="en-US" sz="2400" b="1" i="0" dirty="0">
              <a:solidFill>
                <a:schemeClr val="accent5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34E9EAE-227D-4849-9F1B-D8C65222B026}"/>
              </a:ext>
            </a:extLst>
          </p:cNvPr>
          <p:cNvSpPr txBox="1">
            <a:spLocks/>
          </p:cNvSpPr>
          <p:nvPr/>
        </p:nvSpPr>
        <p:spPr bwMode="auto">
          <a:xfrm>
            <a:off x="510722" y="5232400"/>
            <a:ext cx="11473339" cy="12678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altLang="zh-CN" sz="2800" i="0" kern="0" dirty="0">
                <a:latin typeface="+mj-lt"/>
              </a:rPr>
              <a:t>Robustness, trustworthy, efficiency </a:t>
            </a:r>
            <a:r>
              <a:rPr lang="en-US" altLang="zh-CN" sz="2800" i="0" kern="0" dirty="0" err="1">
                <a:latin typeface="+mj-lt"/>
              </a:rPr>
              <a:t>commun</a:t>
            </a:r>
            <a:r>
              <a:rPr lang="en-US" altLang="zh-CN" sz="2800" i="0" kern="0" dirty="0">
                <a:latin typeface="+mj-lt"/>
              </a:rPr>
              <a:t>.</a:t>
            </a:r>
            <a:endParaRPr lang="en-US" sz="2800" i="0" kern="0" dirty="0">
              <a:latin typeface="+mj-lt"/>
            </a:endParaRPr>
          </a:p>
          <a:p>
            <a:r>
              <a:rPr lang="en-US" sz="2800" i="0" kern="0" dirty="0">
                <a:latin typeface="+mj-lt"/>
              </a:rPr>
              <a:t>Affiliation of better workers: Graph Theory</a:t>
            </a:r>
          </a:p>
          <a:p>
            <a:endParaRPr lang="en-US" sz="2800" i="0" kern="0" dirty="0">
              <a:latin typeface="+mj-lt"/>
            </a:endParaRPr>
          </a:p>
          <a:p>
            <a:endParaRPr lang="en-US" sz="2800" i="0" kern="0" dirty="0">
              <a:latin typeface="+mj-lt"/>
            </a:endParaRPr>
          </a:p>
          <a:p>
            <a:endParaRPr lang="en-US" sz="2600" b="1" i="0" kern="0" dirty="0">
              <a:latin typeface="+mj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69669A2-FE1F-4199-9B94-841554907119}"/>
              </a:ext>
            </a:extLst>
          </p:cNvPr>
          <p:cNvSpPr txBox="1"/>
          <p:nvPr/>
        </p:nvSpPr>
        <p:spPr>
          <a:xfrm>
            <a:off x="243070" y="6332874"/>
            <a:ext cx="1105770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Beltrán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E T M, Pérez M Q, Sánchez P M S, et al. Decentralized federated learning: Fundamentals, state of the art, frameworks, trends, and challenges[J]. IEEE Communications Surveys &amp; Tutorials, 2023.</a:t>
            </a:r>
            <a:endParaRPr lang="zh-CN" altLang="en-US" sz="900" i="0" dirty="0">
              <a:latin typeface="+mn-lt"/>
              <a:ea typeface="宋体" panose="0201060003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2692E0B-EC43-4833-8131-DACAE29714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4492" y="1606798"/>
            <a:ext cx="9082154" cy="3233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9717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3A892-DD7B-3C90-1F2E-F88AEF8D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– Federated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50C8A-A59B-41B1-12EC-B98D44895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594" y="2001695"/>
            <a:ext cx="5370075" cy="523220"/>
          </a:xfrm>
        </p:spPr>
        <p:txBody>
          <a:bodyPr/>
          <a:lstStyle/>
          <a:p>
            <a:r>
              <a:rPr lang="en-US" dirty="0">
                <a:latin typeface="+mj-lt"/>
              </a:rPr>
              <a:t>Stand-alone methods</a:t>
            </a:r>
          </a:p>
          <a:p>
            <a:pPr lvl="1"/>
            <a:r>
              <a:rPr lang="en-US" dirty="0">
                <a:latin typeface="+mj-lt"/>
              </a:rPr>
              <a:t>Low performance 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Centralized methods</a:t>
            </a:r>
          </a:p>
          <a:p>
            <a:pPr lvl="1"/>
            <a:r>
              <a:rPr lang="en-US" dirty="0">
                <a:latin typeface="+mj-lt"/>
              </a:rPr>
              <a:t>Data leak</a:t>
            </a:r>
          </a:p>
          <a:p>
            <a:pPr marL="0" indent="0">
              <a:buNone/>
            </a:pP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Distributed methods: FL</a:t>
            </a:r>
            <a:r>
              <a:rPr lang="en-US" altLang="zh-CN" sz="2400" i="0" kern="0" baseline="30000" dirty="0">
                <a:latin typeface="+mj-lt"/>
              </a:rPr>
              <a:t>[1]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Upload parameters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F234D4-D448-9A94-D634-BB665B409B3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>
                <a:latin typeface="+mj-lt"/>
              </a:rPr>
              <a:t>2</a:t>
            </a:fld>
            <a:endParaRPr lang="zh-CN" altLang="en-US" dirty="0">
              <a:latin typeface="+mj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425F31C-8D87-E50E-A0F3-29E30EAED17E}"/>
              </a:ext>
            </a:extLst>
          </p:cNvPr>
          <p:cNvSpPr txBox="1"/>
          <p:nvPr/>
        </p:nvSpPr>
        <p:spPr>
          <a:xfrm>
            <a:off x="506546" y="1163507"/>
            <a:ext cx="905083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altLang="zh-CN" sz="28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propose solutions with scattered datasets</a:t>
            </a:r>
          </a:p>
        </p:txBody>
      </p:sp>
      <p:sp>
        <p:nvSpPr>
          <p:cNvPr id="12" name="Right Arrow 4">
            <a:extLst>
              <a:ext uri="{FF2B5EF4-FFF2-40B4-BE49-F238E27FC236}">
                <a16:creationId xmlns:a16="http://schemas.microsoft.com/office/drawing/2014/main" id="{3714DDFA-234B-4F9B-BA43-2D7B8F869C0F}"/>
              </a:ext>
            </a:extLst>
          </p:cNvPr>
          <p:cNvSpPr/>
          <p:nvPr/>
        </p:nvSpPr>
        <p:spPr>
          <a:xfrm rot="5400000">
            <a:off x="-1816986" y="3725008"/>
            <a:ext cx="4647063" cy="7045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0"/>
          </a:p>
        </p:txBody>
      </p:sp>
      <p:pic>
        <p:nvPicPr>
          <p:cNvPr id="14" name="图形 13">
            <a:extLst>
              <a:ext uri="{FF2B5EF4-FFF2-40B4-BE49-F238E27FC236}">
                <a16:creationId xmlns:a16="http://schemas.microsoft.com/office/drawing/2014/main" id="{6413B470-CEB7-4D3B-B378-CFB5F306D5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82114" y="3033234"/>
            <a:ext cx="1052265" cy="1052265"/>
          </a:xfrm>
          <a:prstGeom prst="rect">
            <a:avLst/>
          </a:prstGeom>
        </p:spPr>
      </p:pic>
      <p:pic>
        <p:nvPicPr>
          <p:cNvPr id="16" name="图形 15">
            <a:extLst>
              <a:ext uri="{FF2B5EF4-FFF2-40B4-BE49-F238E27FC236}">
                <a16:creationId xmlns:a16="http://schemas.microsoft.com/office/drawing/2014/main" id="{E9663AB1-492A-44D3-AC90-C7D5AE2201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82114" y="1801589"/>
            <a:ext cx="923431" cy="92343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1A078BC-02EC-48DA-B925-99867673123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80"/>
          <a:stretch/>
        </p:blipFill>
        <p:spPr>
          <a:xfrm>
            <a:off x="5078505" y="2001696"/>
            <a:ext cx="6805886" cy="3600108"/>
          </a:xfrm>
          <a:prstGeom prst="rect">
            <a:avLst/>
          </a:prstGeom>
        </p:spPr>
      </p:pic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09173F3F-CD42-4C32-8F6B-AB6A70D14C0E}"/>
              </a:ext>
            </a:extLst>
          </p:cNvPr>
          <p:cNvSpPr txBox="1">
            <a:spLocks/>
          </p:cNvSpPr>
          <p:nvPr/>
        </p:nvSpPr>
        <p:spPr bwMode="auto">
          <a:xfrm>
            <a:off x="958878" y="5601803"/>
            <a:ext cx="4694548" cy="962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lvl="1">
              <a:buFont typeface="Wingdings" panose="05000000000000000000" pitchFamily="2" charset="2"/>
              <a:buChar char="ü"/>
            </a:pPr>
            <a:r>
              <a:rPr lang="en-US" i="0" kern="0" dirty="0"/>
              <a:t>Data Privacy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i="0" kern="0" dirty="0"/>
              <a:t>Low transmission cost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D5B52B0-E9D0-4CA5-985B-B38BD645C750}"/>
              </a:ext>
            </a:extLst>
          </p:cNvPr>
          <p:cNvSpPr txBox="1"/>
          <p:nvPr/>
        </p:nvSpPr>
        <p:spPr>
          <a:xfrm>
            <a:off x="175414" y="6448388"/>
            <a:ext cx="1105770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 Zhang C,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Xie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Y, Bai H, et al. A survey on federated learning[J]. Knowledge-Based Systems, 2021, 216: 106775.</a:t>
            </a:r>
            <a:endParaRPr lang="zh-CN" altLang="en-US" sz="900" i="0" dirty="0">
              <a:latin typeface="+mn-lt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6244602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892836-A850-C490-6220-124FB22F6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DSL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ompressed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Sensing</a:t>
            </a:r>
            <a:endParaRPr lang="zh-CN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BAE8F9-CE63-6C6E-8BC0-86CA48DFC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>
                <a:latin typeface="+mj-lt"/>
              </a:rPr>
              <a:t>29</a:t>
            </a:fld>
            <a:endParaRPr lang="zh-CN" altLang="en-US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6A206F-5F6F-9164-0955-AC8A7C75E42A}"/>
              </a:ext>
            </a:extLst>
          </p:cNvPr>
          <p:cNvSpPr txBox="1"/>
          <p:nvPr/>
        </p:nvSpPr>
        <p:spPr>
          <a:xfrm>
            <a:off x="736284" y="1470023"/>
            <a:ext cx="1065003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i="0" dirty="0">
                <a:solidFill>
                  <a:schemeClr val="accent5">
                    <a:lumMod val="50000"/>
                  </a:schemeClr>
                </a:solidFill>
                <a:latin typeface="+mj-lt"/>
              </a:rPr>
              <a:t>Sampling</a:t>
            </a:r>
            <a:r>
              <a:rPr lang="zh-CN" altLang="en-US" sz="2400" b="1" i="0" dirty="0">
                <a:solidFill>
                  <a:schemeClr val="accent5">
                    <a:lumMod val="50000"/>
                  </a:schemeClr>
                </a:solidFill>
                <a:latin typeface="+mj-lt"/>
              </a:rPr>
              <a:t> </a:t>
            </a:r>
            <a:r>
              <a:rPr lang="en-US" altLang="zh-CN" sz="2400" b="1" i="0" dirty="0">
                <a:solidFill>
                  <a:schemeClr val="accent5">
                    <a:lumMod val="50000"/>
                  </a:schemeClr>
                </a:solidFill>
                <a:latin typeface="+mj-lt"/>
              </a:rPr>
              <a:t>+</a:t>
            </a:r>
            <a:r>
              <a:rPr lang="zh-CN" altLang="en-US" sz="2400" b="1" i="0" dirty="0">
                <a:solidFill>
                  <a:schemeClr val="accent5">
                    <a:lumMod val="50000"/>
                  </a:schemeClr>
                </a:solidFill>
                <a:latin typeface="+mj-lt"/>
              </a:rPr>
              <a:t> </a:t>
            </a:r>
            <a:r>
              <a:rPr lang="en-US" sz="2400" b="1" i="0" dirty="0">
                <a:solidFill>
                  <a:schemeClr val="accent5">
                    <a:lumMod val="50000"/>
                  </a:schemeClr>
                </a:solidFill>
                <a:latin typeface="+mj-lt"/>
              </a:rPr>
              <a:t>Compression</a:t>
            </a:r>
            <a:r>
              <a:rPr lang="en-US" altLang="zh-CN" sz="2400" b="1" i="0" kern="0" baseline="3000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 [1], [2]</a:t>
            </a:r>
            <a:r>
              <a:rPr lang="zh-CN" altLang="en-US" sz="2400" b="1" i="0" dirty="0">
                <a:solidFill>
                  <a:schemeClr val="accent5">
                    <a:lumMod val="50000"/>
                  </a:schemeClr>
                </a:solidFill>
                <a:latin typeface="+mj-lt"/>
              </a:rPr>
              <a:t> </a:t>
            </a:r>
            <a:r>
              <a:rPr lang="en-US" altLang="zh-CN" sz="2400" b="1" i="0" dirty="0">
                <a:solidFill>
                  <a:schemeClr val="accent5">
                    <a:lumMod val="50000"/>
                  </a:schemeClr>
                </a:solidFill>
                <a:latin typeface="+mj-lt"/>
              </a:rPr>
              <a:t>+</a:t>
            </a:r>
            <a:r>
              <a:rPr lang="zh-CN" altLang="en-US" sz="2400" b="1" i="0" dirty="0">
                <a:solidFill>
                  <a:schemeClr val="accent5">
                    <a:lumMod val="50000"/>
                  </a:schemeClr>
                </a:solidFill>
                <a:latin typeface="+mj-lt"/>
              </a:rPr>
              <a:t> </a:t>
            </a:r>
            <a:r>
              <a:rPr lang="en-US" altLang="zh-CN" sz="2400" b="1" i="0" dirty="0">
                <a:solidFill>
                  <a:schemeClr val="accent5">
                    <a:lumMod val="50000"/>
                  </a:schemeClr>
                </a:solidFill>
                <a:latin typeface="+mj-lt"/>
              </a:rPr>
              <a:t>Recovery</a:t>
            </a:r>
            <a:endParaRPr lang="en-US" sz="2400" b="1" i="0" dirty="0">
              <a:solidFill>
                <a:schemeClr val="accent5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22B03-9722-62AA-4427-B030822D74CD}"/>
              </a:ext>
            </a:extLst>
          </p:cNvPr>
          <p:cNvSpPr txBox="1">
            <a:spLocks/>
          </p:cNvSpPr>
          <p:nvPr/>
        </p:nvSpPr>
        <p:spPr bwMode="auto">
          <a:xfrm>
            <a:off x="406400" y="5142444"/>
            <a:ext cx="11473339" cy="12678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altLang="zh-CN" sz="2300" i="0" kern="0" dirty="0">
                <a:latin typeface="+mj-lt"/>
              </a:rPr>
              <a:t>Sparsity:</a:t>
            </a:r>
            <a:r>
              <a:rPr lang="zh-CN" altLang="en-US" sz="2300" i="0" kern="0" dirty="0">
                <a:latin typeface="+mj-lt"/>
              </a:rPr>
              <a:t> </a:t>
            </a:r>
            <a:r>
              <a:rPr lang="en-US" altLang="zh-CN" sz="2300" i="0" kern="0" dirty="0">
                <a:latin typeface="+mj-lt"/>
              </a:rPr>
              <a:t>gradient</a:t>
            </a:r>
            <a:r>
              <a:rPr lang="zh-CN" altLang="en-US" sz="2300" i="0" kern="0" dirty="0">
                <a:latin typeface="+mj-lt"/>
              </a:rPr>
              <a:t> </a:t>
            </a:r>
            <a:r>
              <a:rPr lang="en-US" altLang="zh-CN" sz="2300" i="0" kern="0" dirty="0">
                <a:latin typeface="+mj-lt"/>
              </a:rPr>
              <a:t>vectors</a:t>
            </a:r>
            <a:r>
              <a:rPr lang="zh-CN" altLang="en-US" sz="2300" i="0" kern="0" dirty="0">
                <a:latin typeface="+mj-lt"/>
              </a:rPr>
              <a:t> </a:t>
            </a:r>
            <a:r>
              <a:rPr lang="en-US" altLang="zh-CN" sz="2300" i="0" kern="0" dirty="0">
                <a:latin typeface="+mj-lt"/>
              </a:rPr>
              <a:t>become</a:t>
            </a:r>
            <a:r>
              <a:rPr lang="zh-CN" altLang="en-US" sz="2300" i="0" kern="0" dirty="0">
                <a:latin typeface="+mj-lt"/>
              </a:rPr>
              <a:t> </a:t>
            </a:r>
            <a:r>
              <a:rPr lang="en-US" altLang="zh-CN" sz="2300" i="0" kern="0" dirty="0">
                <a:latin typeface="+mj-lt"/>
              </a:rPr>
              <a:t>sparse</a:t>
            </a:r>
            <a:r>
              <a:rPr lang="zh-CN" altLang="en-US" sz="2300" i="0" kern="0" dirty="0">
                <a:latin typeface="+mj-lt"/>
              </a:rPr>
              <a:t> </a:t>
            </a:r>
            <a:r>
              <a:rPr lang="en-US" altLang="zh-CN" sz="2300" i="0" kern="0" dirty="0">
                <a:latin typeface="+mj-lt"/>
              </a:rPr>
              <a:t>as</a:t>
            </a:r>
            <a:r>
              <a:rPr lang="zh-CN" altLang="en-US" sz="2300" i="0" kern="0" dirty="0">
                <a:latin typeface="+mj-lt"/>
              </a:rPr>
              <a:t> </a:t>
            </a:r>
            <a:r>
              <a:rPr lang="en-US" altLang="zh-CN" sz="2300" i="0" kern="0" dirty="0">
                <a:latin typeface="+mj-lt"/>
              </a:rPr>
              <a:t>iteration</a:t>
            </a:r>
            <a:r>
              <a:rPr lang="zh-CN" altLang="en-US" sz="2300" i="0" kern="0" dirty="0">
                <a:latin typeface="+mj-lt"/>
              </a:rPr>
              <a:t> </a:t>
            </a:r>
            <a:r>
              <a:rPr lang="en-US" altLang="zh-CN" sz="2300" i="0" kern="0" dirty="0">
                <a:latin typeface="+mj-lt"/>
              </a:rPr>
              <a:t>increases</a:t>
            </a:r>
            <a:endParaRPr lang="en-US" sz="2300" i="0" kern="0" dirty="0">
              <a:latin typeface="+mj-lt"/>
            </a:endParaRPr>
          </a:p>
          <a:p>
            <a:r>
              <a:rPr lang="en-US" altLang="zh-CN" sz="2300" i="0" kern="0" dirty="0">
                <a:latin typeface="+mj-lt"/>
              </a:rPr>
              <a:t>Quantization:</a:t>
            </a:r>
            <a:r>
              <a:rPr lang="zh-CN" altLang="en-US" sz="2300" i="0" kern="0" dirty="0">
                <a:latin typeface="+mj-lt"/>
              </a:rPr>
              <a:t> </a:t>
            </a:r>
            <a:r>
              <a:rPr lang="en-US" altLang="zh-CN" sz="2300" i="0" kern="0" dirty="0">
                <a:latin typeface="+mj-lt"/>
              </a:rPr>
              <a:t>hardware</a:t>
            </a:r>
            <a:r>
              <a:rPr lang="zh-CN" altLang="en-US" sz="2300" i="0" kern="0" dirty="0">
                <a:latin typeface="+mj-lt"/>
              </a:rPr>
              <a:t> </a:t>
            </a:r>
            <a:r>
              <a:rPr lang="en-US" altLang="zh-CN" sz="2300" i="0" kern="0" dirty="0">
                <a:latin typeface="+mj-lt"/>
              </a:rPr>
              <a:t>limitation</a:t>
            </a:r>
            <a:r>
              <a:rPr lang="zh-CN" altLang="en-US" sz="2300" i="0" kern="0" dirty="0">
                <a:latin typeface="+mj-lt"/>
              </a:rPr>
              <a:t> </a:t>
            </a:r>
            <a:r>
              <a:rPr lang="en-US" altLang="zh-CN" sz="2300" i="0" kern="0" dirty="0">
                <a:latin typeface="+mj-lt"/>
              </a:rPr>
              <a:t>leads</a:t>
            </a:r>
            <a:r>
              <a:rPr lang="zh-CN" altLang="en-US" sz="2300" i="0" kern="0" dirty="0">
                <a:latin typeface="+mj-lt"/>
              </a:rPr>
              <a:t> </a:t>
            </a:r>
            <a:r>
              <a:rPr lang="en-US" altLang="zh-CN" sz="2300" i="0" kern="0" dirty="0">
                <a:latin typeface="+mj-lt"/>
              </a:rPr>
              <a:t>to</a:t>
            </a:r>
            <a:r>
              <a:rPr lang="zh-CN" altLang="en-US" sz="2300" i="0" kern="0" dirty="0">
                <a:latin typeface="+mj-lt"/>
              </a:rPr>
              <a:t> </a:t>
            </a:r>
            <a:r>
              <a:rPr lang="en-US" altLang="zh-CN" sz="2300" i="0" kern="0" dirty="0">
                <a:latin typeface="+mj-lt"/>
              </a:rPr>
              <a:t>noncontinuous</a:t>
            </a:r>
            <a:r>
              <a:rPr lang="zh-CN" altLang="en-US" sz="2300" i="0" kern="0" dirty="0">
                <a:latin typeface="+mj-lt"/>
              </a:rPr>
              <a:t> </a:t>
            </a:r>
            <a:r>
              <a:rPr lang="en-US" altLang="zh-CN" sz="2300" i="0" kern="0" dirty="0">
                <a:latin typeface="+mj-lt"/>
              </a:rPr>
              <a:t>values</a:t>
            </a:r>
            <a:endParaRPr lang="en-US" sz="2300" i="0" kern="0" dirty="0">
              <a:latin typeface="+mj-lt"/>
            </a:endParaRPr>
          </a:p>
          <a:p>
            <a:endParaRPr lang="en-US" sz="2300" i="0" kern="0" dirty="0">
              <a:latin typeface="+mj-lt"/>
            </a:endParaRPr>
          </a:p>
          <a:p>
            <a:endParaRPr lang="en-US" sz="2300" i="0" kern="0" dirty="0">
              <a:latin typeface="+mj-lt"/>
            </a:endParaRPr>
          </a:p>
          <a:p>
            <a:endParaRPr lang="en-US" sz="2300" b="1" i="0" kern="0" dirty="0">
              <a:latin typeface="+mj-lt"/>
            </a:endParaRPr>
          </a:p>
        </p:txBody>
      </p:sp>
      <p:sp>
        <p:nvSpPr>
          <p:cNvPr id="4" name="文本框 7">
            <a:extLst>
              <a:ext uri="{FF2B5EF4-FFF2-40B4-BE49-F238E27FC236}">
                <a16:creationId xmlns:a16="http://schemas.microsoft.com/office/drawing/2014/main" id="{5FFAA722-C361-6831-7393-51150C212AAC}"/>
              </a:ext>
            </a:extLst>
          </p:cNvPr>
          <p:cNvSpPr txBox="1"/>
          <p:nvPr/>
        </p:nvSpPr>
        <p:spPr>
          <a:xfrm>
            <a:off x="211930" y="6216134"/>
            <a:ext cx="11057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</a:t>
            </a:r>
            <a:r>
              <a:rPr lang="zh-CN" altLang="en-US" sz="900" i="0" dirty="0">
                <a:latin typeface="+mn-lt"/>
                <a:ea typeface="宋体" panose="02010600030101010101" pitchFamily="2" charset="-122"/>
              </a:rPr>
              <a:t> 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Y. Wang, Z. Tian, and C. Feng, “Sparsity order estimation and its application in compressive spectrum sensing for cognitive radios,” IEEE Trans. Wireless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Commun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., vol. 11, no. 6, pp. 2116–2125, 2012. </a:t>
            </a:r>
          </a:p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[2] X. Fan, Y. Wang, Y. Huo, and Z. Tian, “1-Bit Compressive Sensing for Efficient Federated Learning Over the Air,” IEEE Trans. Wireless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Commun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., vol. 22, no. 3, 2023.</a:t>
            </a:r>
            <a:endParaRPr lang="zh-CN" altLang="en-US" sz="900" i="0" dirty="0">
              <a:latin typeface="+mn-lt"/>
              <a:ea typeface="宋体" panose="02010600030101010101" pitchFamily="2" charset="-122"/>
            </a:endParaRPr>
          </a:p>
        </p:txBody>
      </p:sp>
      <p:grpSp>
        <p:nvGrpSpPr>
          <p:cNvPr id="5" name="组合 127">
            <a:extLst>
              <a:ext uri="{FF2B5EF4-FFF2-40B4-BE49-F238E27FC236}">
                <a16:creationId xmlns:a16="http://schemas.microsoft.com/office/drawing/2014/main" id="{E0CA913B-2A9A-7347-BCF3-8C5AB9B4CD1B}"/>
              </a:ext>
            </a:extLst>
          </p:cNvPr>
          <p:cNvGrpSpPr/>
          <p:nvPr/>
        </p:nvGrpSpPr>
        <p:grpSpPr>
          <a:xfrm>
            <a:off x="329221" y="2208614"/>
            <a:ext cx="3677875" cy="2193040"/>
            <a:chOff x="5715000" y="1256907"/>
            <a:chExt cx="2847975" cy="1804746"/>
          </a:xfrm>
        </p:grpSpPr>
        <p:pic>
          <p:nvPicPr>
            <p:cNvPr id="6" name="图片 128">
              <a:extLst>
                <a:ext uri="{FF2B5EF4-FFF2-40B4-BE49-F238E27FC236}">
                  <a16:creationId xmlns:a16="http://schemas.microsoft.com/office/drawing/2014/main" id="{283604EB-9038-181D-FBD4-B63EAE27C5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03542" y="1566981"/>
              <a:ext cx="2311039" cy="1494672"/>
            </a:xfrm>
            <a:prstGeom prst="rect">
              <a:avLst/>
            </a:prstGeom>
          </p:spPr>
        </p:pic>
        <p:pic>
          <p:nvPicPr>
            <p:cNvPr id="8" name="Picture 35" descr="latex-image-1.pdf">
              <a:extLst>
                <a:ext uri="{FF2B5EF4-FFF2-40B4-BE49-F238E27FC236}">
                  <a16:creationId xmlns:a16="http://schemas.microsoft.com/office/drawing/2014/main" id="{73C54570-3243-87D3-98B5-3BAB96ED14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8353425" y="1982694"/>
              <a:ext cx="209550" cy="1651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9" name="Picture 24" descr="latex-image-1.pdf">
              <a:extLst>
                <a:ext uri="{FF2B5EF4-FFF2-40B4-BE49-F238E27FC236}">
                  <a16:creationId xmlns:a16="http://schemas.microsoft.com/office/drawing/2014/main" id="{18316A62-E098-5B9F-FBC8-23B7A6B3F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5000" y="1829355"/>
              <a:ext cx="226942" cy="153339"/>
            </a:xfrm>
            <a:prstGeom prst="rect">
              <a:avLst/>
            </a:prstGeom>
          </p:spPr>
        </p:pic>
        <p:graphicFrame>
          <p:nvGraphicFramePr>
            <p:cNvPr id="10" name="对象 80">
              <a:extLst>
                <a:ext uri="{FF2B5EF4-FFF2-40B4-BE49-F238E27FC236}">
                  <a16:creationId xmlns:a16="http://schemas.microsoft.com/office/drawing/2014/main" id="{D5B28046-220B-1DD9-2FD5-1566B21D789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6036365" y="1336236"/>
            <a:ext cx="195263" cy="241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322" name="Formula" r:id="rId7" imgW="97920" imgH="120960" progId="Equation.Ribbit">
                    <p:embed/>
                  </p:oleObj>
                </mc:Choice>
                <mc:Fallback>
                  <p:oleObj name="Formula" r:id="rId7" imgW="97920" imgH="120960" progId="Equation.Ribbit">
                    <p:embed/>
                    <p:pic>
                      <p:nvPicPr>
                        <p:cNvPr id="10" name="对象 80">
                          <a:extLst>
                            <a:ext uri="{FF2B5EF4-FFF2-40B4-BE49-F238E27FC236}">
                              <a16:creationId xmlns:a16="http://schemas.microsoft.com/office/drawing/2014/main" id="{D5B28046-220B-1DD9-2FD5-1566B21D7893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6036365" y="1336236"/>
                          <a:ext cx="195263" cy="241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1" name="对象 132">
              <a:extLst>
                <a:ext uri="{FF2B5EF4-FFF2-40B4-BE49-F238E27FC236}">
                  <a16:creationId xmlns:a16="http://schemas.microsoft.com/office/drawing/2014/main" id="{7B8B46E7-DEBD-5992-8EE7-33BBD0AF95F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095805" y="1261073"/>
            <a:ext cx="193675" cy="3143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323" name="Formula" r:id="rId9" imgW="97920" imgH="157680" progId="Equation.Ribbit">
                    <p:embed/>
                  </p:oleObj>
                </mc:Choice>
                <mc:Fallback>
                  <p:oleObj name="Formula" r:id="rId9" imgW="97920" imgH="157680" progId="Equation.Ribbit">
                    <p:embed/>
                    <p:pic>
                      <p:nvPicPr>
                        <p:cNvPr id="11" name="对象 132">
                          <a:extLst>
                            <a:ext uri="{FF2B5EF4-FFF2-40B4-BE49-F238E27FC236}">
                              <a16:creationId xmlns:a16="http://schemas.microsoft.com/office/drawing/2014/main" id="{7B8B46E7-DEBD-5992-8EE7-33BBD0AF95F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8095805" y="1261073"/>
                          <a:ext cx="193675" cy="3143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2" name="对象 133">
              <a:extLst>
                <a:ext uri="{FF2B5EF4-FFF2-40B4-BE49-F238E27FC236}">
                  <a16:creationId xmlns:a16="http://schemas.microsoft.com/office/drawing/2014/main" id="{52AA6EAC-0452-6975-E1BF-496DBAA563F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7296640" y="1256907"/>
            <a:ext cx="171450" cy="3143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324" name="Formula" r:id="rId11" imgW="87840" imgH="157680" progId="Equation.Ribbit">
                    <p:embed/>
                  </p:oleObj>
                </mc:Choice>
                <mc:Fallback>
                  <p:oleObj name="Formula" r:id="rId11" imgW="87840" imgH="157680" progId="Equation.Ribbit">
                    <p:embed/>
                    <p:pic>
                      <p:nvPicPr>
                        <p:cNvPr id="12" name="对象 133">
                          <a:extLst>
                            <a:ext uri="{FF2B5EF4-FFF2-40B4-BE49-F238E27FC236}">
                              <a16:creationId xmlns:a16="http://schemas.microsoft.com/office/drawing/2014/main" id="{52AA6EAC-0452-6975-E1BF-496DBAA563F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7296640" y="1256907"/>
                          <a:ext cx="171450" cy="3143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3" name="图片 4">
            <a:extLst>
              <a:ext uri="{FF2B5EF4-FFF2-40B4-BE49-F238E27FC236}">
                <a16:creationId xmlns:a16="http://schemas.microsoft.com/office/drawing/2014/main" id="{29E9ED3B-89E3-D8B8-2FEC-C9BBF05D89D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834232" y="3386024"/>
            <a:ext cx="704685" cy="651390"/>
          </a:xfrm>
          <a:prstGeom prst="rect">
            <a:avLst/>
          </a:prstGeom>
        </p:spPr>
      </p:pic>
      <p:pic>
        <p:nvPicPr>
          <p:cNvPr id="14" name="图片 3">
            <a:extLst>
              <a:ext uri="{FF2B5EF4-FFF2-40B4-BE49-F238E27FC236}">
                <a16:creationId xmlns:a16="http://schemas.microsoft.com/office/drawing/2014/main" id="{E90D1EA2-5AC8-3AF2-0FBD-D4A0BB601BD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25755" y="2472767"/>
            <a:ext cx="726832" cy="636331"/>
          </a:xfrm>
          <a:prstGeom prst="rect">
            <a:avLst/>
          </a:prstGeom>
        </p:spPr>
      </p:pic>
      <p:sp>
        <p:nvSpPr>
          <p:cNvPr id="16" name="Text Box 11">
            <a:extLst>
              <a:ext uri="{FF2B5EF4-FFF2-40B4-BE49-F238E27FC236}">
                <a16:creationId xmlns:a16="http://schemas.microsoft.com/office/drawing/2014/main" id="{A10808B4-280C-DDF1-45A2-29BFCF018D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5403" y="2660067"/>
            <a:ext cx="6699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sz="2000" i="0" dirty="0"/>
              <a:t>(P0)</a:t>
            </a:r>
          </a:p>
        </p:txBody>
      </p:sp>
      <p:sp>
        <p:nvSpPr>
          <p:cNvPr id="17" name="Text Box 12">
            <a:extLst>
              <a:ext uri="{FF2B5EF4-FFF2-40B4-BE49-F238E27FC236}">
                <a16:creationId xmlns:a16="http://schemas.microsoft.com/office/drawing/2014/main" id="{FA0DEF4A-E4C1-395F-AC4A-2B76EFF5E6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5403" y="3427813"/>
            <a:ext cx="6699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sz="2000" i="0" dirty="0"/>
              <a:t>(P1)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3C9E4576-F940-B443-1B6E-E1001374ED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78320" y="2208614"/>
            <a:ext cx="2057400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sz="2200" dirty="0">
                <a:solidFill>
                  <a:srgbClr val="0A5A25"/>
                </a:solidFill>
                <a:latin typeface="+mn-lt"/>
              </a:rPr>
              <a:t>Noise-free case </a:t>
            </a:r>
          </a:p>
        </p:txBody>
      </p:sp>
      <p:sp>
        <p:nvSpPr>
          <p:cNvPr id="19" name="Text Box 13">
            <a:extLst>
              <a:ext uri="{FF2B5EF4-FFF2-40B4-BE49-F238E27FC236}">
                <a16:creationId xmlns:a16="http://schemas.microsoft.com/office/drawing/2014/main" id="{44F3E83E-F68D-49E9-45F4-CDF2F493D1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58177" y="3205563"/>
            <a:ext cx="6699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sz="2000" i="0" dirty="0">
                <a:solidFill>
                  <a:schemeClr val="tx2"/>
                </a:solidFill>
              </a:rPr>
              <a:t>(P2)</a:t>
            </a:r>
          </a:p>
        </p:txBody>
      </p:sp>
      <p:sp>
        <p:nvSpPr>
          <p:cNvPr id="20" name="Rectangle 17">
            <a:extLst>
              <a:ext uri="{FF2B5EF4-FFF2-40B4-BE49-F238E27FC236}">
                <a16:creationId xmlns:a16="http://schemas.microsoft.com/office/drawing/2014/main" id="{093DFE4E-6F37-4B98-C5AB-D4BB441AC8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5634" y="2742014"/>
            <a:ext cx="3663943" cy="1295400"/>
          </a:xfrm>
          <a:prstGeom prst="rect">
            <a:avLst/>
          </a:prstGeom>
          <a:noFill/>
          <a:ln w="9525">
            <a:solidFill>
              <a:srgbClr val="00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sz="1800"/>
          </a:p>
        </p:txBody>
      </p:sp>
      <p:sp>
        <p:nvSpPr>
          <p:cNvPr id="21" name="Rectangle 17">
            <a:extLst>
              <a:ext uri="{FF2B5EF4-FFF2-40B4-BE49-F238E27FC236}">
                <a16:creationId xmlns:a16="http://schemas.microsoft.com/office/drawing/2014/main" id="{A3A8B587-6962-808F-A6BC-F8476F7C3C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23003" y="2208614"/>
            <a:ext cx="3276600" cy="2093310"/>
          </a:xfrm>
          <a:prstGeom prst="rect">
            <a:avLst/>
          </a:prstGeom>
          <a:noFill/>
          <a:ln w="9525">
            <a:solidFill>
              <a:srgbClr val="00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sz="1800"/>
          </a:p>
        </p:txBody>
      </p:sp>
      <p:sp>
        <p:nvSpPr>
          <p:cNvPr id="22" name="TextBox 18">
            <a:extLst>
              <a:ext uri="{FF2B5EF4-FFF2-40B4-BE49-F238E27FC236}">
                <a16:creationId xmlns:a16="http://schemas.microsoft.com/office/drawing/2014/main" id="{B64DD601-C6A8-6904-7A65-295253AA89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53377" y="2742014"/>
            <a:ext cx="1905000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>
              <a:defRPr/>
            </a:pPr>
            <a:r>
              <a:rPr lang="en-US" sz="2200" dirty="0">
                <a:solidFill>
                  <a:srgbClr val="0A5A25"/>
                </a:solidFill>
                <a:latin typeface="+mn-lt"/>
              </a:rPr>
              <a:t>Noisy case </a:t>
            </a:r>
          </a:p>
        </p:txBody>
      </p:sp>
      <p:graphicFrame>
        <p:nvGraphicFramePr>
          <p:cNvPr id="23" name="对象 78">
            <a:extLst>
              <a:ext uri="{FF2B5EF4-FFF2-40B4-BE49-F238E27FC236}">
                <a16:creationId xmlns:a16="http://schemas.microsoft.com/office/drawing/2014/main" id="{7AEF0C0D-356E-775B-7B14-3B24E8DCA1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8291562"/>
              </p:ext>
            </p:extLst>
          </p:nvPr>
        </p:nvGraphicFramePr>
        <p:xfrm>
          <a:off x="5380034" y="2659464"/>
          <a:ext cx="1492250" cy="674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5" name="Formula" r:id="rId15" imgW="769680" imgH="348120" progId="Equation.Ribbit">
                  <p:embed/>
                </p:oleObj>
              </mc:Choice>
              <mc:Fallback>
                <p:oleObj name="Formula" r:id="rId15" imgW="769680" imgH="348120" progId="Equation.Ribbit">
                  <p:embed/>
                  <p:pic>
                    <p:nvPicPr>
                      <p:cNvPr id="23" name="对象 78">
                        <a:extLst>
                          <a:ext uri="{FF2B5EF4-FFF2-40B4-BE49-F238E27FC236}">
                            <a16:creationId xmlns:a16="http://schemas.microsoft.com/office/drawing/2014/main" id="{7AEF0C0D-356E-775B-7B14-3B24E8DCA1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380034" y="2659464"/>
                        <a:ext cx="1492250" cy="674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79">
            <a:extLst>
              <a:ext uri="{FF2B5EF4-FFF2-40B4-BE49-F238E27FC236}">
                <a16:creationId xmlns:a16="http://schemas.microsoft.com/office/drawing/2014/main" id="{EB3BCCCE-005D-2A97-D340-5B161AA589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1621243"/>
              </p:ext>
            </p:extLst>
          </p:nvPr>
        </p:nvGraphicFramePr>
        <p:xfrm>
          <a:off x="5380034" y="3497664"/>
          <a:ext cx="1492250" cy="674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6" name="Formula" r:id="rId17" imgW="769680" imgH="348120" progId="Equation.Ribbit">
                  <p:embed/>
                </p:oleObj>
              </mc:Choice>
              <mc:Fallback>
                <p:oleObj name="Formula" r:id="rId17" imgW="769680" imgH="348120" progId="Equation.Ribbit">
                  <p:embed/>
                  <p:pic>
                    <p:nvPicPr>
                      <p:cNvPr id="24" name="对象 79">
                        <a:extLst>
                          <a:ext uri="{FF2B5EF4-FFF2-40B4-BE49-F238E27FC236}">
                            <a16:creationId xmlns:a16="http://schemas.microsoft.com/office/drawing/2014/main" id="{EB3BCCCE-005D-2A97-D340-5B161AA589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380034" y="3497664"/>
                        <a:ext cx="1492250" cy="674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80">
            <a:extLst>
              <a:ext uri="{FF2B5EF4-FFF2-40B4-BE49-F238E27FC236}">
                <a16:creationId xmlns:a16="http://schemas.microsoft.com/office/drawing/2014/main" id="{4C0534E1-9AFF-F023-BE47-A6EFA17C0EB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342311"/>
              </p:ext>
            </p:extLst>
          </p:nvPr>
        </p:nvGraphicFramePr>
        <p:xfrm>
          <a:off x="9286872" y="3199214"/>
          <a:ext cx="2403475" cy="704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7" name="Formula" r:id="rId19" imgW="1229400" imgH="360720" progId="Equation.Ribbit">
                  <p:embed/>
                </p:oleObj>
              </mc:Choice>
              <mc:Fallback>
                <p:oleObj name="Formula" r:id="rId19" imgW="1229400" imgH="360720" progId="Equation.Ribbit">
                  <p:embed/>
                  <p:pic>
                    <p:nvPicPr>
                      <p:cNvPr id="25" name="对象 80">
                        <a:extLst>
                          <a:ext uri="{FF2B5EF4-FFF2-40B4-BE49-F238E27FC236}">
                            <a16:creationId xmlns:a16="http://schemas.microsoft.com/office/drawing/2014/main" id="{4C0534E1-9AFF-F023-BE47-A6EFA17C0E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9286872" y="3199214"/>
                        <a:ext cx="2403475" cy="704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右箭头 6">
            <a:extLst>
              <a:ext uri="{FF2B5EF4-FFF2-40B4-BE49-F238E27FC236}">
                <a16:creationId xmlns:a16="http://schemas.microsoft.com/office/drawing/2014/main" id="{DF30D191-EE7B-613E-C5E0-1BD30B84C324}"/>
              </a:ext>
            </a:extLst>
          </p:cNvPr>
          <p:cNvSpPr/>
          <p:nvPr/>
        </p:nvSpPr>
        <p:spPr bwMode="auto">
          <a:xfrm>
            <a:off x="7748577" y="3345867"/>
            <a:ext cx="436317" cy="2286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27" name="对象 84">
            <a:extLst>
              <a:ext uri="{FF2B5EF4-FFF2-40B4-BE49-F238E27FC236}">
                <a16:creationId xmlns:a16="http://schemas.microsoft.com/office/drawing/2014/main" id="{2F1D9548-A2AA-5AE1-A2DA-CF46D30E71A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8940491"/>
              </p:ext>
            </p:extLst>
          </p:nvPr>
        </p:nvGraphicFramePr>
        <p:xfrm>
          <a:off x="8285159" y="2341964"/>
          <a:ext cx="1514475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8" name="Formula" r:id="rId21" imgW="758520" imgH="157680" progId="Equation.Ribbit">
                  <p:embed/>
                </p:oleObj>
              </mc:Choice>
              <mc:Fallback>
                <p:oleObj name="Formula" r:id="rId21" imgW="758520" imgH="157680" progId="Equation.Ribbit">
                  <p:embed/>
                  <p:pic>
                    <p:nvPicPr>
                      <p:cNvPr id="27" name="对象 84">
                        <a:extLst>
                          <a:ext uri="{FF2B5EF4-FFF2-40B4-BE49-F238E27FC236}">
                            <a16:creationId xmlns:a16="http://schemas.microsoft.com/office/drawing/2014/main" id="{2F1D9548-A2AA-5AE1-A2DA-CF46D30E71A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8285159" y="2341964"/>
                        <a:ext cx="1514475" cy="31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下箭头 1">
            <a:extLst>
              <a:ext uri="{FF2B5EF4-FFF2-40B4-BE49-F238E27FC236}">
                <a16:creationId xmlns:a16="http://schemas.microsoft.com/office/drawing/2014/main" id="{7CE73631-7E06-B568-16A8-0930F78957E1}"/>
              </a:ext>
            </a:extLst>
          </p:cNvPr>
          <p:cNvSpPr/>
          <p:nvPr/>
        </p:nvSpPr>
        <p:spPr bwMode="auto">
          <a:xfrm>
            <a:off x="4814145" y="3104374"/>
            <a:ext cx="192439" cy="310546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505894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20" grpId="0" animBg="1"/>
      <p:bldP spid="22" grpId="0"/>
      <p:bldP spid="26" grpId="0" animBg="1"/>
      <p:bldP spid="2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892836-A850-C490-6220-124FB22F6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DSL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achine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nlearning</a:t>
            </a:r>
            <a:endParaRPr lang="zh-CN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BAE8F9-CE63-6C6E-8BC0-86CA48DFC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>
                <a:latin typeface="+mj-lt"/>
              </a:rPr>
              <a:t>30</a:t>
            </a:fld>
            <a:endParaRPr lang="zh-CN" altLang="en-US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6A206F-5F6F-9164-0955-AC8A7C75E42A}"/>
              </a:ext>
            </a:extLst>
          </p:cNvPr>
          <p:cNvSpPr txBox="1"/>
          <p:nvPr/>
        </p:nvSpPr>
        <p:spPr>
          <a:xfrm>
            <a:off x="590551" y="1145133"/>
            <a:ext cx="1065003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i="0" dirty="0">
                <a:solidFill>
                  <a:schemeClr val="accent5">
                    <a:lumMod val="50000"/>
                  </a:schemeClr>
                </a:solidFill>
                <a:latin typeface="+mj-lt"/>
              </a:rPr>
              <a:t>Machine Unlearning</a:t>
            </a:r>
            <a:r>
              <a:rPr lang="en-US" altLang="zh-CN" sz="2400" b="1" i="0" kern="0" baseline="3000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 [1] ,[2]</a:t>
            </a:r>
            <a:r>
              <a:rPr lang="en-US" sz="2400" b="1" i="0" dirty="0">
                <a:solidFill>
                  <a:schemeClr val="accent5">
                    <a:lumMod val="50000"/>
                  </a:schemeClr>
                </a:solidFill>
                <a:latin typeface="+mj-lt"/>
              </a:rPr>
              <a:t> &amp;DSL: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AD5E633-65C3-40FB-BF68-870BF87D0DA0}"/>
              </a:ext>
            </a:extLst>
          </p:cNvPr>
          <p:cNvSpPr txBox="1">
            <a:spLocks/>
          </p:cNvSpPr>
          <p:nvPr/>
        </p:nvSpPr>
        <p:spPr bwMode="auto">
          <a:xfrm>
            <a:off x="510722" y="5290837"/>
            <a:ext cx="11473339" cy="12678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0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altLang="zh-CN" sz="2800" i="0" kern="0" dirty="0">
                <a:latin typeface="+mj-lt"/>
              </a:rPr>
              <a:t>Real-word application: Privacy demand, Time-varying clients swarm.</a:t>
            </a:r>
            <a:endParaRPr lang="en-US" sz="2800" i="0" kern="0" dirty="0">
              <a:latin typeface="+mj-lt"/>
            </a:endParaRPr>
          </a:p>
          <a:p>
            <a:r>
              <a:rPr lang="en-US" sz="2800" i="0" kern="0" dirty="0">
                <a:latin typeface="+mj-lt"/>
              </a:rPr>
              <a:t>Challenge: Resource limitation; Dynamic system; attacker</a:t>
            </a:r>
          </a:p>
          <a:p>
            <a:endParaRPr lang="en-US" sz="2800" i="0" kern="0" dirty="0">
              <a:latin typeface="+mj-lt"/>
            </a:endParaRPr>
          </a:p>
          <a:p>
            <a:endParaRPr lang="en-US" sz="2800" i="0" kern="0" dirty="0">
              <a:latin typeface="+mj-lt"/>
            </a:endParaRPr>
          </a:p>
          <a:p>
            <a:endParaRPr lang="en-US" sz="2600" b="1" i="0" kern="0" dirty="0">
              <a:latin typeface="+mj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A757565-B45B-425D-A6D4-BE72BB78E909}"/>
              </a:ext>
            </a:extLst>
          </p:cNvPr>
          <p:cNvSpPr txBox="1"/>
          <p:nvPr/>
        </p:nvSpPr>
        <p:spPr>
          <a:xfrm>
            <a:off x="250030" y="6339009"/>
            <a:ext cx="11057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 Gu H, Zhu G, Zhang J, et al. Unlearning during Learning: An Efficient Federated Machine Unlearning Method[J].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arXiv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preprint arXiv:2405.15474, 2024.</a:t>
            </a:r>
          </a:p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[2] Zhang L, Zhu T, Zhang H, et al.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Fedrecovery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: Differentially private machine unlearning for federated learning frameworks[J]. IEEE Trans. Inf. Forensic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Secur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., 2023.</a:t>
            </a:r>
            <a:endParaRPr lang="zh-CN" altLang="en-US" sz="900" i="0" dirty="0">
              <a:latin typeface="+mn-lt"/>
              <a:ea typeface="宋体" panose="02010600030101010101" pitchFamily="2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250D9CC2-4678-4703-A02E-187BFD88F0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1892291"/>
            <a:ext cx="5467618" cy="256513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72B0F1B3-D4D0-4188-BBB8-788E2B36DA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0388" y="1824011"/>
            <a:ext cx="5050200" cy="294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532272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5955639E-F5C8-DBA4-39B3-704B99766E32}"/>
              </a:ext>
            </a:extLst>
          </p:cNvPr>
          <p:cNvSpPr/>
          <p:nvPr/>
        </p:nvSpPr>
        <p:spPr>
          <a:xfrm rot="21374395">
            <a:off x="4137646" y="2967335"/>
            <a:ext cx="3916714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Wave1">
              <a:avLst/>
            </a:prstTxWarp>
            <a:spAutoFit/>
          </a:bodyPr>
          <a:lstStyle/>
          <a:p>
            <a:pPr algn="ctr"/>
            <a:r>
              <a:rPr lang="en-US" altLang="zh-CN" sz="5400" b="1" cap="none" spc="0">
                <a:ln w="12700">
                  <a:solidFill>
                    <a:srgbClr val="FFFF00"/>
                  </a:solidFill>
                  <a:prstDash val="solid"/>
                </a:ln>
                <a:solidFill>
                  <a:srgbClr val="FFC000"/>
                </a:solidFill>
                <a:effectLst>
                  <a:innerShdw blurRad="63500" dist="50800" dir="2700000">
                    <a:prstClr val="black">
                      <a:alpha val="50000"/>
                    </a:prstClr>
                  </a:innerShdw>
                </a:effectLst>
              </a:rPr>
              <a:t>Thank You!</a:t>
            </a:r>
            <a:endParaRPr lang="zh-CN" altLang="en-US" sz="5400" b="1" cap="none" spc="0">
              <a:ln w="12700">
                <a:solidFill>
                  <a:srgbClr val="FFFF00"/>
                </a:solidFill>
                <a:prstDash val="solid"/>
              </a:ln>
              <a:solidFill>
                <a:srgbClr val="FFC000"/>
              </a:solidFill>
              <a:effectLst>
                <a:innerShdw blurRad="63500" dist="50800" dir="2700000">
                  <a:prstClr val="black">
                    <a:alpha val="50000"/>
                  </a:prst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7611440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6618" y="1005851"/>
            <a:ext cx="3405559" cy="2634271"/>
          </a:xfrm>
          <a:prstGeom prst="rect">
            <a:avLst/>
          </a:prstGeom>
        </p:spPr>
      </p:pic>
      <p:graphicFrame>
        <p:nvGraphicFramePr>
          <p:cNvPr id="35" name="对象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7613980"/>
              </p:ext>
            </p:extLst>
          </p:nvPr>
        </p:nvGraphicFramePr>
        <p:xfrm>
          <a:off x="1868565" y="3445541"/>
          <a:ext cx="3378200" cy="858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" name="Formula" r:id="rId5" imgW="1828800" imgH="462600" progId="Equation.Ribbit">
                  <p:embed/>
                </p:oleObj>
              </mc:Choice>
              <mc:Fallback>
                <p:oleObj name="Formula" r:id="rId5" imgW="1828800" imgH="462600" progId="Equation.Ribbit">
                  <p:embed/>
                  <p:pic>
                    <p:nvPicPr>
                      <p:cNvPr id="35" name="对象 3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68565" y="3445541"/>
                        <a:ext cx="3378200" cy="858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对象 33"/>
          <p:cNvGraphicFramePr>
            <a:graphicFrameLocks noChangeAspect="1"/>
          </p:cNvGraphicFramePr>
          <p:nvPr/>
        </p:nvGraphicFramePr>
        <p:xfrm>
          <a:off x="6922690" y="3605001"/>
          <a:ext cx="3924300" cy="441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7" name="Formula" r:id="rId7" imgW="1957320" imgH="221040" progId="Equation.Ribbit">
                  <p:embed/>
                </p:oleObj>
              </mc:Choice>
              <mc:Fallback>
                <p:oleObj name="Formula" r:id="rId7" imgW="1957320" imgH="221040" progId="Equation.Ribbit">
                  <p:embed/>
                  <p:pic>
                    <p:nvPicPr>
                      <p:cNvPr id="34" name="对象 33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922690" y="3605001"/>
                        <a:ext cx="3924300" cy="441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Introduction – Federated Learning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9117" y="1143000"/>
            <a:ext cx="11049000" cy="4587949"/>
          </a:xfrm>
        </p:spPr>
        <p:txBody>
          <a:bodyPr/>
          <a:lstStyle/>
          <a:p>
            <a:r>
              <a:rPr lang="en-US" dirty="0"/>
              <a:t>Challenges in FL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A34F41-4155-408E-A897-106FC8643D9B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18240" y="1538427"/>
            <a:ext cx="3373470" cy="1504242"/>
          </a:xfrm>
          <a:prstGeom prst="rect">
            <a:avLst/>
          </a:prstGeom>
        </p:spPr>
      </p:pic>
      <p:sp>
        <p:nvSpPr>
          <p:cNvPr id="36183" name="矩形 36182"/>
          <p:cNvSpPr/>
          <p:nvPr/>
        </p:nvSpPr>
        <p:spPr bwMode="auto">
          <a:xfrm>
            <a:off x="5766833" y="1486852"/>
            <a:ext cx="1384044" cy="1554429"/>
          </a:xfrm>
          <a:prstGeom prst="rect">
            <a:avLst/>
          </a:prstGeom>
          <a:noFill/>
          <a:ln w="19050" cap="flat" cmpd="sng" algn="ctr">
            <a:solidFill>
              <a:srgbClr val="FF0000">
                <a:alpha val="93000"/>
              </a:srgbClr>
            </a:solidFill>
            <a:prstDash val="dash"/>
            <a:round/>
            <a:headEnd type="none" w="med" len="med"/>
            <a:tailEnd type="none" w="med" len="med"/>
          </a:ln>
          <a:effectLst>
            <a:glow rad="127000">
              <a:srgbClr val="FFFF00"/>
            </a:glow>
            <a:softEdge rad="0"/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36189" name="组合 36188"/>
          <p:cNvGrpSpPr/>
          <p:nvPr/>
        </p:nvGrpSpPr>
        <p:grpSpPr>
          <a:xfrm>
            <a:off x="1343019" y="4571470"/>
            <a:ext cx="4884660" cy="2063716"/>
            <a:chOff x="567527" y="3801122"/>
            <a:chExt cx="5634175" cy="2437448"/>
          </a:xfrm>
        </p:grpSpPr>
        <p:grpSp>
          <p:nvGrpSpPr>
            <p:cNvPr id="36179" name="组合 36178"/>
            <p:cNvGrpSpPr/>
            <p:nvPr/>
          </p:nvGrpSpPr>
          <p:grpSpPr>
            <a:xfrm>
              <a:off x="567527" y="5394479"/>
              <a:ext cx="855949" cy="803703"/>
              <a:chOff x="-7675" y="3652738"/>
              <a:chExt cx="855949" cy="803703"/>
            </a:xfrm>
          </p:grpSpPr>
          <p:pic>
            <p:nvPicPr>
              <p:cNvPr id="270" name="图片 269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 rot="10800000">
                <a:off x="86517" y="3652738"/>
                <a:ext cx="761757" cy="677721"/>
              </a:xfrm>
              <a:prstGeom prst="rect">
                <a:avLst/>
              </a:prstGeom>
            </p:spPr>
          </p:pic>
          <p:pic>
            <p:nvPicPr>
              <p:cNvPr id="36171" name="图片 36170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-7675" y="3778719"/>
                <a:ext cx="761757" cy="677722"/>
              </a:xfrm>
              <a:prstGeom prst="rect">
                <a:avLst/>
              </a:prstGeom>
            </p:spPr>
          </p:pic>
        </p:grpSp>
        <p:grpSp>
          <p:nvGrpSpPr>
            <p:cNvPr id="36180" name="组合 36179"/>
            <p:cNvGrpSpPr/>
            <p:nvPr/>
          </p:nvGrpSpPr>
          <p:grpSpPr>
            <a:xfrm>
              <a:off x="1170580" y="3945826"/>
              <a:ext cx="1357303" cy="1266123"/>
              <a:chOff x="-2113048" y="4721881"/>
              <a:chExt cx="1357303" cy="1266123"/>
            </a:xfrm>
          </p:grpSpPr>
          <p:pic>
            <p:nvPicPr>
              <p:cNvPr id="36172" name="图片 36171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 rot="5400000">
                <a:off x="-1502247" y="4688245"/>
                <a:ext cx="712866" cy="780138"/>
              </a:xfrm>
              <a:prstGeom prst="rect">
                <a:avLst/>
              </a:prstGeom>
            </p:spPr>
          </p:pic>
          <p:pic>
            <p:nvPicPr>
              <p:cNvPr id="36175" name="图片 36174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-1746167" y="4964977"/>
                <a:ext cx="762000" cy="608783"/>
              </a:xfrm>
              <a:prstGeom prst="rect">
                <a:avLst/>
              </a:prstGeom>
            </p:spPr>
          </p:pic>
          <p:pic>
            <p:nvPicPr>
              <p:cNvPr id="36176" name="图片 36175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-1917238" y="5100672"/>
                <a:ext cx="718888" cy="639810"/>
              </a:xfrm>
              <a:prstGeom prst="rect">
                <a:avLst/>
              </a:prstGeom>
            </p:spPr>
          </p:pic>
          <p:pic>
            <p:nvPicPr>
              <p:cNvPr id="36173" name="图片 36172"/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-2113048" y="5251774"/>
                <a:ext cx="720784" cy="736230"/>
              </a:xfrm>
              <a:prstGeom prst="rect">
                <a:avLst/>
              </a:prstGeom>
            </p:spPr>
          </p:pic>
        </p:grpSp>
        <p:pic>
          <p:nvPicPr>
            <p:cNvPr id="36181" name="图片 36180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1592961" y="3801122"/>
              <a:ext cx="4608741" cy="2437448"/>
            </a:xfrm>
            <a:prstGeom prst="rect">
              <a:avLst/>
            </a:prstGeom>
          </p:spPr>
        </p:pic>
        <p:pic>
          <p:nvPicPr>
            <p:cNvPr id="36182" name="图片 36181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4081659" y="4784496"/>
              <a:ext cx="1295400" cy="563512"/>
            </a:xfrm>
            <a:prstGeom prst="rect">
              <a:avLst/>
            </a:prstGeom>
          </p:spPr>
        </p:pic>
        <p:pic>
          <p:nvPicPr>
            <p:cNvPr id="36185" name="图片 36184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079790" y="5381049"/>
              <a:ext cx="389002" cy="243126"/>
            </a:xfrm>
            <a:prstGeom prst="rect">
              <a:avLst/>
            </a:prstGeom>
          </p:spPr>
        </p:pic>
        <p:pic>
          <p:nvPicPr>
            <p:cNvPr id="36188" name="图片 36187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735218" y="5941715"/>
              <a:ext cx="304800" cy="196708"/>
            </a:xfrm>
            <a:prstGeom prst="rect">
              <a:avLst/>
            </a:prstGeom>
          </p:spPr>
        </p:pic>
      </p:grpSp>
      <p:graphicFrame>
        <p:nvGraphicFramePr>
          <p:cNvPr id="293" name="对象 292">
            <a:extLst>
              <a:ext uri="{FF2B5EF4-FFF2-40B4-BE49-F238E27FC236}">
                <a16:creationId xmlns:a16="http://schemas.microsoft.com/office/drawing/2014/main" id="{33681338-3702-4339-A476-A62CD6BA8E9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86927" y="4606326"/>
          <a:ext cx="260350" cy="246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8" name="Formula" r:id="rId19" imgW="254160" imgH="237600" progId="Equation.Ribbit">
                  <p:embed/>
                </p:oleObj>
              </mc:Choice>
              <mc:Fallback>
                <p:oleObj name="Formula" r:id="rId19" imgW="254160" imgH="237600" progId="Equation.Ribbit">
                  <p:embed/>
                  <p:pic>
                    <p:nvPicPr>
                      <p:cNvPr id="293" name="对象 292">
                        <a:extLst>
                          <a:ext uri="{FF2B5EF4-FFF2-40B4-BE49-F238E27FC236}">
                            <a16:creationId xmlns:a16="http://schemas.microsoft.com/office/drawing/2014/main" id="{33681338-3702-4339-A476-A62CD6BA8E9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886927" y="4606326"/>
                        <a:ext cx="260350" cy="246063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4" name="对象 293">
            <a:extLst>
              <a:ext uri="{FF2B5EF4-FFF2-40B4-BE49-F238E27FC236}">
                <a16:creationId xmlns:a16="http://schemas.microsoft.com/office/drawing/2014/main" id="{33681338-3702-4339-A476-A62CD6BA8E9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25034" y="5636093"/>
          <a:ext cx="255238" cy="2610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9" name="Formula" r:id="rId21" imgW="273240" imgH="277200" progId="Equation.Ribbit">
                  <p:embed/>
                </p:oleObj>
              </mc:Choice>
              <mc:Fallback>
                <p:oleObj name="Formula" r:id="rId21" imgW="273240" imgH="277200" progId="Equation.Ribbit">
                  <p:embed/>
                  <p:pic>
                    <p:nvPicPr>
                      <p:cNvPr id="294" name="对象 293">
                        <a:extLst>
                          <a:ext uri="{FF2B5EF4-FFF2-40B4-BE49-F238E27FC236}">
                            <a16:creationId xmlns:a16="http://schemas.microsoft.com/office/drawing/2014/main" id="{33681338-3702-4339-A476-A62CD6BA8E9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225034" y="5636093"/>
                        <a:ext cx="255238" cy="261039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燕尾形箭头 35"/>
          <p:cNvSpPr/>
          <p:nvPr/>
        </p:nvSpPr>
        <p:spPr bwMode="auto">
          <a:xfrm>
            <a:off x="5704384" y="3709496"/>
            <a:ext cx="856411" cy="336830"/>
          </a:xfrm>
          <a:prstGeom prst="notched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5081237" y="3398961"/>
            <a:ext cx="20578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0" dirty="0"/>
              <a:t>gradient descent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1125727" y="3075068"/>
            <a:ext cx="805817" cy="756798"/>
            <a:chOff x="5828569" y="6724564"/>
            <a:chExt cx="805817" cy="756798"/>
          </a:xfrm>
        </p:grpSpPr>
        <p:pic>
          <p:nvPicPr>
            <p:cNvPr id="267" name="图片 266"/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5848287" y="6745415"/>
              <a:ext cx="786099" cy="715096"/>
            </a:xfrm>
            <a:prstGeom prst="rect">
              <a:avLst/>
            </a:prstGeom>
          </p:spPr>
        </p:pic>
        <p:sp>
          <p:nvSpPr>
            <p:cNvPr id="40" name="矩形 39"/>
            <p:cNvSpPr/>
            <p:nvPr/>
          </p:nvSpPr>
          <p:spPr bwMode="auto">
            <a:xfrm>
              <a:off x="5828569" y="6724564"/>
              <a:ext cx="797219" cy="756798"/>
            </a:xfrm>
            <a:prstGeom prst="rect">
              <a:avLst/>
            </a:prstGeom>
            <a:noFill/>
            <a:ln w="34925" cap="flat" cmpd="sng" algn="ctr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  <a:effectLst>
              <a:glow rad="63500">
                <a:srgbClr val="FF0000"/>
              </a:glow>
              <a:softEdge rad="0"/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71642" y="1570142"/>
            <a:ext cx="4200358" cy="603194"/>
            <a:chOff x="371642" y="1570142"/>
            <a:chExt cx="4200358" cy="603194"/>
          </a:xfrm>
        </p:grpSpPr>
        <p:sp>
          <p:nvSpPr>
            <p:cNvPr id="289" name="内容占位符 2"/>
            <p:cNvSpPr txBox="1">
              <a:spLocks/>
            </p:cNvSpPr>
            <p:nvPr/>
          </p:nvSpPr>
          <p:spPr bwMode="auto">
            <a:xfrm>
              <a:off x="371642" y="1600200"/>
              <a:ext cx="4200358" cy="5731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CC"/>
                </a:buClr>
                <a:buSzPct val="85000"/>
                <a:buFont typeface="Wingdings" charset="2"/>
                <a:buChar char="q"/>
                <a:defRPr sz="2400">
                  <a:solidFill>
                    <a:srgbClr val="0000DA"/>
                  </a:solidFill>
                  <a:latin typeface="+mn-lt"/>
                  <a:ea typeface="ＭＳ Ｐゴシック" pitchFamily="-112" charset="-128"/>
                  <a:cs typeface="Arial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85000"/>
                <a:buFont typeface="Wingdings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70000"/>
                <a:buFont typeface="Wingdings" pitchFamily="-107" charset="2"/>
                <a:buChar char="v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90000"/>
                <a:buFont typeface="Wingdings" pitchFamily="-107" charset="2"/>
                <a:buChar char="q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-107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457200" lvl="1" indent="0">
                <a:buNone/>
              </a:pPr>
              <a:r>
                <a:rPr lang="en-US" i="0" kern="0" dirty="0"/>
                <a:t>    Communication bottleneck</a:t>
              </a:r>
            </a:p>
          </p:txBody>
        </p:sp>
        <p:sp>
          <p:nvSpPr>
            <p:cNvPr id="43" name="矩形 42"/>
            <p:cNvSpPr/>
            <p:nvPr/>
          </p:nvSpPr>
          <p:spPr>
            <a:xfrm>
              <a:off x="680382" y="1570142"/>
              <a:ext cx="505267" cy="4770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500" i="0" dirty="0">
                  <a:solidFill>
                    <a:srgbClr val="8B3012"/>
                  </a:solidFill>
                  <a:ea typeface="ＭＳ Ｐゴシック" pitchFamily="34" charset="-128"/>
                </a:rPr>
                <a:t>✗</a:t>
              </a:r>
              <a:endParaRPr lang="en-US" sz="2500" dirty="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371642" y="2005826"/>
            <a:ext cx="4200358" cy="653192"/>
            <a:chOff x="371642" y="2005826"/>
            <a:chExt cx="4200358" cy="653192"/>
          </a:xfrm>
        </p:grpSpPr>
        <p:sp>
          <p:nvSpPr>
            <p:cNvPr id="290" name="内容占位符 2"/>
            <p:cNvSpPr txBox="1">
              <a:spLocks/>
            </p:cNvSpPr>
            <p:nvPr/>
          </p:nvSpPr>
          <p:spPr bwMode="auto">
            <a:xfrm>
              <a:off x="371642" y="2057400"/>
              <a:ext cx="4200358" cy="60161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CC"/>
                </a:buClr>
                <a:buSzPct val="85000"/>
                <a:buFont typeface="Wingdings" charset="2"/>
                <a:buChar char="q"/>
                <a:defRPr sz="2400">
                  <a:solidFill>
                    <a:srgbClr val="0000DA"/>
                  </a:solidFill>
                  <a:latin typeface="+mn-lt"/>
                  <a:ea typeface="ＭＳ Ｐゴシック" pitchFamily="-112" charset="-128"/>
                  <a:cs typeface="Arial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85000"/>
                <a:buFont typeface="Wingdings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70000"/>
                <a:buFont typeface="Wingdings" pitchFamily="-107" charset="2"/>
                <a:buChar char="v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90000"/>
                <a:buFont typeface="Wingdings" pitchFamily="-107" charset="2"/>
                <a:buChar char="q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-107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457200" lvl="1" indent="0">
                <a:buNone/>
              </a:pPr>
              <a:r>
                <a:rPr lang="en-US" i="0" kern="0" dirty="0"/>
                <a:t>    Data/device heterogeneity </a:t>
              </a:r>
            </a:p>
          </p:txBody>
        </p:sp>
        <p:sp>
          <p:nvSpPr>
            <p:cNvPr id="44" name="矩形 43"/>
            <p:cNvSpPr/>
            <p:nvPr/>
          </p:nvSpPr>
          <p:spPr>
            <a:xfrm>
              <a:off x="680382" y="2005826"/>
              <a:ext cx="505267" cy="4770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500" i="0" dirty="0">
                  <a:solidFill>
                    <a:srgbClr val="8B3012"/>
                  </a:solidFill>
                  <a:ea typeface="ＭＳ Ｐゴシック" pitchFamily="34" charset="-128"/>
                </a:rPr>
                <a:t>✗</a:t>
              </a:r>
              <a:endParaRPr lang="en-US" sz="2500" dirty="0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71642" y="2482880"/>
            <a:ext cx="10992874" cy="3899562"/>
            <a:chOff x="371642" y="2482880"/>
            <a:chExt cx="10992874" cy="3899562"/>
          </a:xfrm>
        </p:grpSpPr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7181580" y="4458779"/>
              <a:ext cx="4182936" cy="1923663"/>
            </a:xfrm>
            <a:prstGeom prst="rect">
              <a:avLst/>
            </a:prstGeom>
          </p:spPr>
        </p:pic>
        <p:sp>
          <p:nvSpPr>
            <p:cNvPr id="291" name="内容占位符 2"/>
            <p:cNvSpPr txBox="1">
              <a:spLocks/>
            </p:cNvSpPr>
            <p:nvPr/>
          </p:nvSpPr>
          <p:spPr bwMode="auto">
            <a:xfrm>
              <a:off x="371642" y="2514600"/>
              <a:ext cx="4200358" cy="5580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CC"/>
                </a:buClr>
                <a:buSzPct val="85000"/>
                <a:buFont typeface="Wingdings" charset="2"/>
                <a:buChar char="q"/>
                <a:defRPr sz="2400">
                  <a:solidFill>
                    <a:srgbClr val="0000DA"/>
                  </a:solidFill>
                  <a:latin typeface="+mn-lt"/>
                  <a:ea typeface="ＭＳ Ｐゴシック" pitchFamily="-112" charset="-128"/>
                  <a:cs typeface="Arial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85000"/>
                <a:buFont typeface="Wingdings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70000"/>
                <a:buFont typeface="Wingdings" pitchFamily="-107" charset="2"/>
                <a:buChar char="v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90000"/>
                <a:buFont typeface="Wingdings" pitchFamily="-107" charset="2"/>
                <a:buChar char="q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-107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457200" lvl="1" indent="0">
                <a:buNone/>
              </a:pPr>
              <a:r>
                <a:rPr lang="en-US" i="0" kern="0" dirty="0"/>
                <a:t>    Non-convex optimization</a:t>
              </a:r>
            </a:p>
          </p:txBody>
        </p:sp>
        <p:graphicFrame>
          <p:nvGraphicFramePr>
            <p:cNvPr id="297" name="对象 296"/>
            <p:cNvGraphicFramePr>
              <a:graphicFrameLocks noChangeAspect="1"/>
            </p:cNvGraphicFramePr>
            <p:nvPr/>
          </p:nvGraphicFramePr>
          <p:xfrm>
            <a:off x="8067278" y="5001647"/>
            <a:ext cx="817562" cy="2873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60" name="Formula" r:id="rId25" imgW="500400" imgH="176760" progId="Equation.Ribbit">
                    <p:embed/>
                  </p:oleObj>
                </mc:Choice>
                <mc:Fallback>
                  <p:oleObj name="Formula" r:id="rId25" imgW="500400" imgH="176760" progId="Equation.Ribbit">
                    <p:embed/>
                    <p:pic>
                      <p:nvPicPr>
                        <p:cNvPr id="297" name="对象 296"/>
                        <p:cNvPicPr/>
                        <p:nvPr/>
                      </p:nvPicPr>
                      <p:blipFill>
                        <a:blip r:embed="rId26"/>
                        <a:stretch>
                          <a:fillRect/>
                        </a:stretch>
                      </p:blipFill>
                      <p:spPr>
                        <a:xfrm>
                          <a:off x="8067278" y="5001647"/>
                          <a:ext cx="817562" cy="2873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5" name="矩形 44"/>
            <p:cNvSpPr/>
            <p:nvPr/>
          </p:nvSpPr>
          <p:spPr>
            <a:xfrm>
              <a:off x="680382" y="2482880"/>
              <a:ext cx="505267" cy="4770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500" i="0" dirty="0">
                  <a:solidFill>
                    <a:srgbClr val="8B3012"/>
                  </a:solidFill>
                  <a:ea typeface="ＭＳ Ｐゴシック" pitchFamily="34" charset="-128"/>
                </a:rPr>
                <a:t>✗</a:t>
              </a:r>
              <a:endParaRPr lang="en-US" sz="2500" dirty="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71642" y="2943269"/>
            <a:ext cx="4200358" cy="722780"/>
            <a:chOff x="371642" y="2943269"/>
            <a:chExt cx="4200358" cy="722780"/>
          </a:xfrm>
        </p:grpSpPr>
        <p:sp>
          <p:nvSpPr>
            <p:cNvPr id="292" name="内容占位符 2"/>
            <p:cNvSpPr txBox="1">
              <a:spLocks/>
            </p:cNvSpPr>
            <p:nvPr/>
          </p:nvSpPr>
          <p:spPr bwMode="auto">
            <a:xfrm>
              <a:off x="371642" y="2971800"/>
              <a:ext cx="4200358" cy="6942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CC"/>
                </a:buClr>
                <a:buSzPct val="85000"/>
                <a:buFont typeface="Wingdings" charset="2"/>
                <a:buChar char="q"/>
                <a:defRPr sz="2400">
                  <a:solidFill>
                    <a:srgbClr val="0000DA"/>
                  </a:solidFill>
                  <a:latin typeface="+mn-lt"/>
                  <a:ea typeface="ＭＳ Ｐゴシック" pitchFamily="-112" charset="-128"/>
                  <a:cs typeface="Arial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85000"/>
                <a:buFont typeface="Wingdings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70000"/>
                <a:buFont typeface="Wingdings" pitchFamily="-107" charset="2"/>
                <a:buChar char="v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90000"/>
                <a:buFont typeface="Wingdings" pitchFamily="-107" charset="2"/>
                <a:buChar char="q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-107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457200" lvl="1" indent="0">
                <a:buNone/>
              </a:pPr>
              <a:r>
                <a:rPr lang="en-US" i="0" kern="0" dirty="0"/>
                <a:t>    Security concerns</a:t>
              </a:r>
            </a:p>
          </p:txBody>
        </p:sp>
        <p:sp>
          <p:nvSpPr>
            <p:cNvPr id="46" name="矩形 45"/>
            <p:cNvSpPr/>
            <p:nvPr/>
          </p:nvSpPr>
          <p:spPr>
            <a:xfrm>
              <a:off x="680382" y="2943269"/>
              <a:ext cx="505267" cy="4770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500" i="0" dirty="0">
                  <a:solidFill>
                    <a:srgbClr val="8B3012"/>
                  </a:solidFill>
                  <a:ea typeface="ＭＳ Ｐゴシック" pitchFamily="34" charset="-128"/>
                </a:rPr>
                <a:t>✗</a:t>
              </a:r>
              <a:endParaRPr lang="en-US" sz="25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5914492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18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US" altLang="zh-CN" dirty="0"/>
              <a:t>ntroduction </a:t>
            </a:r>
            <a:r>
              <a:rPr lang="en-US" dirty="0"/>
              <a:t>Swarm Biological Intelligence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A34F41-4155-408E-A897-106FC8643D9B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Picture 2" descr="https://miro.medium.com/v2/resize:fit:1200/1*aHC46tTrxzQT6sN6SUcgjw.gif"/>
          <p:cNvPicPr>
            <a:picLocks noChangeAspect="1" noChangeArrowheads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455" y="1510504"/>
            <a:ext cx="2811459" cy="1451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/>
          <p:cNvSpPr/>
          <p:nvPr/>
        </p:nvSpPr>
        <p:spPr>
          <a:xfrm>
            <a:off x="1198515" y="2959577"/>
            <a:ext cx="258275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i="0" dirty="0">
                <a:solidFill>
                  <a:srgbClr val="757575"/>
                </a:solidFill>
                <a:latin typeface="sohne"/>
              </a:rPr>
              <a:t>Starling </a:t>
            </a:r>
            <a:r>
              <a:rPr lang="en-US" sz="1100" i="0" dirty="0" err="1">
                <a:solidFill>
                  <a:srgbClr val="757575"/>
                </a:solidFill>
                <a:latin typeface="sohne"/>
              </a:rPr>
              <a:t>murmuration</a:t>
            </a:r>
            <a:r>
              <a:rPr lang="en-US" sz="1100" i="0" dirty="0">
                <a:solidFill>
                  <a:srgbClr val="757575"/>
                </a:solidFill>
                <a:latin typeface="sohne"/>
              </a:rPr>
              <a:t> by Marco </a:t>
            </a:r>
            <a:r>
              <a:rPr lang="en-US" sz="1100" i="0" dirty="0" err="1">
                <a:solidFill>
                  <a:srgbClr val="757575"/>
                </a:solidFill>
                <a:latin typeface="sohne"/>
              </a:rPr>
              <a:t>Valk</a:t>
            </a:r>
            <a:endParaRPr lang="en-US" sz="1100" dirty="0"/>
          </a:p>
        </p:txBody>
      </p:sp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457200" y="990600"/>
            <a:ext cx="6248400" cy="510671"/>
          </a:xfrm>
        </p:spPr>
        <p:txBody>
          <a:bodyPr/>
          <a:lstStyle/>
          <a:p>
            <a:r>
              <a:rPr lang="en-US" dirty="0"/>
              <a:t>Biological intelligence of </a:t>
            </a:r>
            <a:r>
              <a:rPr lang="en-US" altLang="zh-CN" dirty="0"/>
              <a:t>swarm </a:t>
            </a:r>
            <a:r>
              <a:rPr lang="en-US" dirty="0"/>
              <a:t>organisms</a:t>
            </a:r>
          </a:p>
        </p:txBody>
      </p:sp>
      <p:pic>
        <p:nvPicPr>
          <p:cNvPr id="45058" name="Picture 2" descr="Why Do Fish School? | Sport Diver"/>
          <p:cNvPicPr>
            <a:picLocks noChangeAspect="1" noChangeArrowheads="1" noCrop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1501409"/>
            <a:ext cx="2578972" cy="1451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/>
          <p:cNvSpPr/>
          <p:nvPr/>
        </p:nvSpPr>
        <p:spPr>
          <a:xfrm>
            <a:off x="4972850" y="2950015"/>
            <a:ext cx="215956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i="0" dirty="0">
                <a:solidFill>
                  <a:srgbClr val="757575"/>
                </a:solidFill>
                <a:latin typeface="sohne"/>
              </a:rPr>
              <a:t>Schooling fish b</a:t>
            </a:r>
            <a:r>
              <a:rPr lang="en-US" sz="1100" i="0" dirty="0">
                <a:solidFill>
                  <a:srgbClr val="757575"/>
                </a:solidFill>
                <a:latin typeface="sohne"/>
              </a:rPr>
              <a:t>y </a:t>
            </a:r>
            <a:r>
              <a:rPr lang="en-US" sz="1100" i="0" dirty="0" err="1">
                <a:solidFill>
                  <a:srgbClr val="757575"/>
                </a:solidFill>
                <a:latin typeface="sohne"/>
              </a:rPr>
              <a:t>bioGraphic</a:t>
            </a:r>
            <a:endParaRPr lang="en-US" sz="1100" dirty="0"/>
          </a:p>
        </p:txBody>
      </p:sp>
      <p:sp>
        <p:nvSpPr>
          <p:cNvPr id="10" name="内容占位符 2"/>
          <p:cNvSpPr txBox="1">
            <a:spLocks/>
          </p:cNvSpPr>
          <p:nvPr/>
        </p:nvSpPr>
        <p:spPr bwMode="auto">
          <a:xfrm>
            <a:off x="457200" y="3292472"/>
            <a:ext cx="5542908" cy="6699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i="0" kern="0" dirty="0"/>
              <a:t>Particle swarm optimization (PSO) </a:t>
            </a:r>
          </a:p>
        </p:txBody>
      </p:sp>
      <p:sp>
        <p:nvSpPr>
          <p:cNvPr id="11" name="矩形 10"/>
          <p:cNvSpPr/>
          <p:nvPr/>
        </p:nvSpPr>
        <p:spPr>
          <a:xfrm>
            <a:off x="5156419" y="3263207"/>
            <a:ext cx="12105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0" dirty="0">
                <a:latin typeface="NimbusRomNo9L-Regu"/>
              </a:rPr>
              <a:t>Kennedy</a:t>
            </a:r>
            <a:r>
              <a:rPr lang="zh-CN" altLang="en-US" sz="1600" i="0" dirty="0">
                <a:latin typeface="NimbusRomNo9L-Regu"/>
              </a:rPr>
              <a:t>’</a:t>
            </a:r>
            <a:r>
              <a:rPr lang="en-US" sz="1600" i="0" dirty="0">
                <a:latin typeface="NimbusRomNo9L-Regu"/>
              </a:rPr>
              <a:t>95</a:t>
            </a:r>
            <a:endParaRPr lang="en-US" sz="1600" dirty="0"/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/>
        </p:nvGraphicFramePr>
        <p:xfrm>
          <a:off x="5193556" y="4609856"/>
          <a:ext cx="2666275" cy="54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2" name="Formula" r:id="rId6" imgW="1225800" imgH="247680" progId="Equation.Ribbit">
                  <p:embed/>
                </p:oleObj>
              </mc:Choice>
              <mc:Fallback>
                <p:oleObj name="Formula" r:id="rId6" imgW="1225800" imgH="247680" progId="Equation.Ribbit">
                  <p:embed/>
                  <p:pic>
                    <p:nvPicPr>
                      <p:cNvPr id="12" name="对象 1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193556" y="4609856"/>
                        <a:ext cx="2666275" cy="54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/>
        </p:nvGraphicFramePr>
        <p:xfrm>
          <a:off x="5181600" y="4055828"/>
          <a:ext cx="5518492" cy="430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3" name="Formula" r:id="rId8" imgW="2537640" imgH="196920" progId="Equation.Ribbit">
                  <p:embed/>
                </p:oleObj>
              </mc:Choice>
              <mc:Fallback>
                <p:oleObj name="Formula" r:id="rId8" imgW="2537640" imgH="196920" progId="Equation.Ribbit">
                  <p:embed/>
                  <p:pic>
                    <p:nvPicPr>
                      <p:cNvPr id="13" name="对象 12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181600" y="4055828"/>
                        <a:ext cx="5518492" cy="430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/>
        </p:nvGraphicFramePr>
        <p:xfrm>
          <a:off x="706610" y="3984728"/>
          <a:ext cx="3005137" cy="1003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4" name="Formula" r:id="rId10" imgW="1392120" imgH="462600" progId="Equation.Ribbit">
                  <p:embed/>
                </p:oleObj>
              </mc:Choice>
              <mc:Fallback>
                <p:oleObj name="Formula" r:id="rId10" imgW="1392120" imgH="462600" progId="Equation.Ribbit">
                  <p:embed/>
                  <p:pic>
                    <p:nvPicPr>
                      <p:cNvPr id="14" name="对象 13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06610" y="3984728"/>
                        <a:ext cx="3005137" cy="1003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燕尾形箭头 7"/>
          <p:cNvSpPr/>
          <p:nvPr/>
        </p:nvSpPr>
        <p:spPr bwMode="auto">
          <a:xfrm>
            <a:off x="3922286" y="4427098"/>
            <a:ext cx="856411" cy="336830"/>
          </a:xfrm>
          <a:prstGeom prst="notched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363737" y="3780766"/>
            <a:ext cx="205780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0" dirty="0"/>
              <a:t>zero-</a:t>
            </a:r>
            <a:r>
              <a:rPr lang="en-US" i="0" dirty="0" err="1"/>
              <a:t>th</a:t>
            </a:r>
            <a:r>
              <a:rPr lang="en-US" i="0" dirty="0"/>
              <a:t> order stochastic</a:t>
            </a:r>
          </a:p>
        </p:txBody>
      </p:sp>
      <p:sp>
        <p:nvSpPr>
          <p:cNvPr id="16" name="矩形 15"/>
          <p:cNvSpPr/>
          <p:nvPr/>
        </p:nvSpPr>
        <p:spPr>
          <a:xfrm>
            <a:off x="6095379" y="3665816"/>
            <a:ext cx="864339" cy="3847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900" i="0" kern="0" dirty="0">
                <a:solidFill>
                  <a:srgbClr val="BC8F00"/>
                </a:solidFill>
              </a:rPr>
              <a:t>Inertia</a:t>
            </a:r>
            <a:endParaRPr lang="en-US" sz="1900" dirty="0">
              <a:solidFill>
                <a:srgbClr val="BC8F00"/>
              </a:solidFill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6892418" y="3665816"/>
            <a:ext cx="2658100" cy="3847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/>
            <a:r>
              <a:rPr lang="en-US" sz="1900" i="0" kern="0" dirty="0">
                <a:solidFill>
                  <a:srgbClr val="FF0000"/>
                </a:solidFill>
              </a:rPr>
              <a:t>Towards personal best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9414804" y="3657600"/>
            <a:ext cx="2345514" cy="3847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/>
            <a:r>
              <a:rPr lang="en-US" sz="1900" i="0" kern="0" dirty="0">
                <a:solidFill>
                  <a:srgbClr val="00B050"/>
                </a:solidFill>
              </a:rPr>
              <a:t>Towards group best</a:t>
            </a:r>
            <a:endParaRPr lang="en-US" dirty="0">
              <a:solidFill>
                <a:srgbClr val="00B050"/>
              </a:solidFill>
            </a:endParaRPr>
          </a:p>
        </p:txBody>
      </p:sp>
      <p:cxnSp>
        <p:nvCxnSpPr>
          <p:cNvPr id="45" name="直接连接符 44"/>
          <p:cNvCxnSpPr/>
          <p:nvPr/>
        </p:nvCxnSpPr>
        <p:spPr bwMode="auto">
          <a:xfrm flipV="1">
            <a:off x="6651470" y="4517028"/>
            <a:ext cx="429726" cy="1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BC8F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48" name="直接连接符 47"/>
          <p:cNvCxnSpPr/>
          <p:nvPr/>
        </p:nvCxnSpPr>
        <p:spPr bwMode="auto">
          <a:xfrm>
            <a:off x="7514461" y="4515527"/>
            <a:ext cx="1452736" cy="11503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50" name="直接连接符 49"/>
          <p:cNvCxnSpPr/>
          <p:nvPr/>
        </p:nvCxnSpPr>
        <p:spPr bwMode="auto">
          <a:xfrm>
            <a:off x="9474208" y="4509590"/>
            <a:ext cx="1299630" cy="5752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grpSp>
        <p:nvGrpSpPr>
          <p:cNvPr id="53" name="组合 52"/>
          <p:cNvGrpSpPr/>
          <p:nvPr/>
        </p:nvGrpSpPr>
        <p:grpSpPr>
          <a:xfrm>
            <a:off x="8098647" y="1373981"/>
            <a:ext cx="3255153" cy="1893351"/>
            <a:chOff x="3799985" y="3349894"/>
            <a:chExt cx="4019500" cy="2200009"/>
          </a:xfrm>
        </p:grpSpPr>
        <p:grpSp>
          <p:nvGrpSpPr>
            <p:cNvPr id="54" name="Group 103"/>
            <p:cNvGrpSpPr>
              <a:grpSpLocks noChangeAspect="1"/>
            </p:cNvGrpSpPr>
            <p:nvPr/>
          </p:nvGrpSpPr>
          <p:grpSpPr bwMode="auto">
            <a:xfrm>
              <a:off x="3799985" y="3386070"/>
              <a:ext cx="4019500" cy="2163833"/>
              <a:chOff x="-2314" y="1989"/>
              <a:chExt cx="2111" cy="553"/>
            </a:xfrm>
          </p:grpSpPr>
          <p:sp>
            <p:nvSpPr>
              <p:cNvPr id="73" name="AutoShape 102"/>
              <p:cNvSpPr>
                <a:spLocks noChangeAspect="1" noChangeArrowheads="1" noTextEdit="1"/>
              </p:cNvSpPr>
              <p:nvPr/>
            </p:nvSpPr>
            <p:spPr bwMode="auto">
              <a:xfrm>
                <a:off x="-2261" y="1989"/>
                <a:ext cx="2058" cy="5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74" name="Picture 104"/>
              <p:cNvPicPr>
                <a:picLocks noChangeAspect="1" noChangeArrowheads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2314" y="1994"/>
                <a:ext cx="2054" cy="5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55" name="椭圆 54"/>
            <p:cNvSpPr/>
            <p:nvPr/>
          </p:nvSpPr>
          <p:spPr>
            <a:xfrm>
              <a:off x="4227509" y="4274009"/>
              <a:ext cx="268467" cy="261257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右箭头 55"/>
            <p:cNvSpPr/>
            <p:nvPr/>
          </p:nvSpPr>
          <p:spPr>
            <a:xfrm rot="18909032">
              <a:off x="4452993" y="4110091"/>
              <a:ext cx="269130" cy="22614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右箭头 56"/>
            <p:cNvSpPr/>
            <p:nvPr/>
          </p:nvSpPr>
          <p:spPr>
            <a:xfrm rot="15666215">
              <a:off x="4212837" y="4076244"/>
              <a:ext cx="228415" cy="210700"/>
            </a:xfrm>
            <a:prstGeom prst="rightArrow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椭圆 57"/>
            <p:cNvSpPr/>
            <p:nvPr/>
          </p:nvSpPr>
          <p:spPr>
            <a:xfrm>
              <a:off x="5395288" y="3803845"/>
              <a:ext cx="268467" cy="261258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右箭头 58"/>
            <p:cNvSpPr/>
            <p:nvPr/>
          </p:nvSpPr>
          <p:spPr>
            <a:xfrm rot="443675">
              <a:off x="4504213" y="4340521"/>
              <a:ext cx="271115" cy="221531"/>
            </a:xfrm>
            <a:prstGeom prst="rightArrow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矩形 59"/>
            <p:cNvSpPr/>
            <p:nvPr/>
          </p:nvSpPr>
          <p:spPr>
            <a:xfrm>
              <a:off x="4198580" y="4415160"/>
              <a:ext cx="48461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/>
                <a:t>w</a:t>
              </a:r>
              <a:r>
                <a:rPr lang="en-US" baseline="-25000" dirty="0" err="1"/>
                <a:t>i,t</a:t>
              </a:r>
              <a:endParaRPr lang="en-US" baseline="-25000" dirty="0"/>
            </a:p>
          </p:txBody>
        </p:sp>
        <p:sp>
          <p:nvSpPr>
            <p:cNvPr id="61" name="矩形 60"/>
            <p:cNvSpPr/>
            <p:nvPr/>
          </p:nvSpPr>
          <p:spPr>
            <a:xfrm>
              <a:off x="4037016" y="3422394"/>
              <a:ext cx="38504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c</a:t>
              </a:r>
              <a:r>
                <a:rPr lang="en-US" baseline="-25000" dirty="0"/>
                <a:t>1</a:t>
              </a:r>
            </a:p>
          </p:txBody>
        </p:sp>
        <p:sp>
          <p:nvSpPr>
            <p:cNvPr id="62" name="矩形 61"/>
            <p:cNvSpPr/>
            <p:nvPr/>
          </p:nvSpPr>
          <p:spPr>
            <a:xfrm>
              <a:off x="4570364" y="3386762"/>
              <a:ext cx="38504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c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63" name="椭圆 62"/>
            <p:cNvSpPr/>
            <p:nvPr/>
          </p:nvSpPr>
          <p:spPr>
            <a:xfrm>
              <a:off x="4344616" y="4917398"/>
              <a:ext cx="268467" cy="261257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4" name="直接箭头连接符 63"/>
            <p:cNvCxnSpPr/>
            <p:nvPr/>
          </p:nvCxnSpPr>
          <p:spPr>
            <a:xfrm flipV="1">
              <a:off x="4308722" y="3697555"/>
              <a:ext cx="173632" cy="182824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箭头连接符 64"/>
            <p:cNvCxnSpPr/>
            <p:nvPr/>
          </p:nvCxnSpPr>
          <p:spPr>
            <a:xfrm>
              <a:off x="4511607" y="3733854"/>
              <a:ext cx="881853" cy="118852"/>
            </a:xfrm>
            <a:prstGeom prst="straightConnector1">
              <a:avLst/>
            </a:prstGeom>
            <a:ln w="15875">
              <a:solidFill>
                <a:srgbClr val="92D05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箭头连接符 65"/>
            <p:cNvCxnSpPr/>
            <p:nvPr/>
          </p:nvCxnSpPr>
          <p:spPr>
            <a:xfrm flipH="1" flipV="1">
              <a:off x="4279470" y="3878537"/>
              <a:ext cx="58935" cy="380135"/>
            </a:xfrm>
            <a:prstGeom prst="straightConnector1">
              <a:avLst/>
            </a:prstGeom>
            <a:ln w="15875">
              <a:solidFill>
                <a:schemeClr val="accent2">
                  <a:lumMod val="75000"/>
                </a:schemeClr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矩形 66"/>
            <p:cNvSpPr/>
            <p:nvPr/>
          </p:nvSpPr>
          <p:spPr>
            <a:xfrm>
              <a:off x="4160066" y="5079759"/>
              <a:ext cx="61310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w</a:t>
              </a:r>
              <a:r>
                <a:rPr lang="en-US" baseline="-25000" dirty="0"/>
                <a:t>i,t-1</a:t>
              </a:r>
            </a:p>
          </p:txBody>
        </p:sp>
        <p:sp>
          <p:nvSpPr>
            <p:cNvPr id="68" name="矩形 67"/>
            <p:cNvSpPr/>
            <p:nvPr/>
          </p:nvSpPr>
          <p:spPr>
            <a:xfrm>
              <a:off x="5081874" y="3349894"/>
              <a:ext cx="64439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w</a:t>
              </a:r>
              <a:r>
                <a:rPr lang="en-US" baseline="-25000" dirty="0"/>
                <a:t>i,t+1</a:t>
              </a:r>
            </a:p>
          </p:txBody>
        </p:sp>
        <p:sp>
          <p:nvSpPr>
            <p:cNvPr id="69" name="矩形 68"/>
            <p:cNvSpPr/>
            <p:nvPr/>
          </p:nvSpPr>
          <p:spPr>
            <a:xfrm>
              <a:off x="3807237" y="3978773"/>
              <a:ext cx="38504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c</a:t>
              </a:r>
              <a:r>
                <a:rPr lang="en-US" baseline="-25000" dirty="0"/>
                <a:t>0</a:t>
              </a:r>
            </a:p>
          </p:txBody>
        </p:sp>
        <p:cxnSp>
          <p:nvCxnSpPr>
            <p:cNvPr id="70" name="直接箭头连接符 69"/>
            <p:cNvCxnSpPr/>
            <p:nvPr/>
          </p:nvCxnSpPr>
          <p:spPr>
            <a:xfrm flipV="1">
              <a:off x="4511964" y="3972177"/>
              <a:ext cx="943789" cy="400009"/>
            </a:xfrm>
            <a:prstGeom prst="straightConnector1">
              <a:avLst/>
            </a:prstGeom>
            <a:ln w="63500">
              <a:solidFill>
                <a:srgbClr val="002060"/>
              </a:solidFill>
              <a:prstDash val="solid"/>
              <a:tailEnd type="triangle"/>
            </a:ln>
            <a:effectLst>
              <a:glow>
                <a:schemeClr val="accent1"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心形 70"/>
            <p:cNvSpPr/>
            <p:nvPr/>
          </p:nvSpPr>
          <p:spPr>
            <a:xfrm>
              <a:off x="4691598" y="3945254"/>
              <a:ext cx="221091" cy="204396"/>
            </a:xfrm>
            <a:prstGeom prst="hear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五角星 71"/>
            <p:cNvSpPr/>
            <p:nvPr/>
          </p:nvSpPr>
          <p:spPr>
            <a:xfrm>
              <a:off x="5246776" y="4342521"/>
              <a:ext cx="295744" cy="290457"/>
            </a:xfrm>
            <a:prstGeom prst="star5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5" name="内容占位符 2"/>
          <p:cNvSpPr txBox="1">
            <a:spLocks/>
          </p:cNvSpPr>
          <p:nvPr/>
        </p:nvSpPr>
        <p:spPr bwMode="auto">
          <a:xfrm>
            <a:off x="457200" y="4994820"/>
            <a:ext cx="4694548" cy="962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i="0" kern="0" dirty="0"/>
              <a:t>Pros of PSO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i="0" kern="0" dirty="0"/>
              <a:t>Cooperation training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i="0" kern="0" dirty="0"/>
              <a:t>Escape from local traps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i="0" kern="0" dirty="0"/>
              <a:t>No-</a:t>
            </a:r>
            <a:r>
              <a:rPr lang="en-US" i="0" kern="0" dirty="0" err="1"/>
              <a:t>ii..d</a:t>
            </a:r>
            <a:r>
              <a:rPr lang="en-US" i="0" kern="0" dirty="0"/>
              <a:t> tolerance</a:t>
            </a:r>
          </a:p>
        </p:txBody>
      </p:sp>
      <p:grpSp>
        <p:nvGrpSpPr>
          <p:cNvPr id="132" name="组合 131"/>
          <p:cNvGrpSpPr/>
          <p:nvPr/>
        </p:nvGrpSpPr>
        <p:grpSpPr>
          <a:xfrm>
            <a:off x="3657600" y="4994821"/>
            <a:ext cx="8212022" cy="962001"/>
            <a:chOff x="3733800" y="5432420"/>
            <a:chExt cx="8212022" cy="962001"/>
          </a:xfrm>
        </p:grpSpPr>
        <p:sp>
          <p:nvSpPr>
            <p:cNvPr id="77" name="内容占位符 2"/>
            <p:cNvSpPr txBox="1">
              <a:spLocks/>
            </p:cNvSpPr>
            <p:nvPr/>
          </p:nvSpPr>
          <p:spPr bwMode="auto">
            <a:xfrm>
              <a:off x="3733800" y="5432420"/>
              <a:ext cx="8212022" cy="9620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CC"/>
                </a:buClr>
                <a:buSzPct val="85000"/>
                <a:buFont typeface="Wingdings" charset="2"/>
                <a:buChar char="q"/>
                <a:defRPr sz="2400">
                  <a:solidFill>
                    <a:srgbClr val="0000DA"/>
                  </a:solidFill>
                  <a:latin typeface="+mn-lt"/>
                  <a:ea typeface="ＭＳ Ｐゴシック" pitchFamily="-112" charset="-128"/>
                  <a:cs typeface="Arial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85000"/>
                <a:buFont typeface="Wingdings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70000"/>
                <a:buFont typeface="Wingdings" pitchFamily="-107" charset="2"/>
                <a:buChar char="v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90000"/>
                <a:buFont typeface="Wingdings" pitchFamily="-107" charset="2"/>
                <a:buChar char="q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-107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en-US" i="0" kern="0" dirty="0"/>
                <a:t>Limits in distributed learning</a:t>
              </a:r>
            </a:p>
            <a:p>
              <a:pPr marL="457200" lvl="1" indent="0">
                <a:buNone/>
              </a:pPr>
              <a:r>
                <a:rPr lang="en-US" i="0" kern="0" dirty="0"/>
                <a:t>    Slow convergence </a:t>
              </a:r>
            </a:p>
          </p:txBody>
        </p:sp>
        <p:sp>
          <p:nvSpPr>
            <p:cNvPr id="78" name="矩形 77"/>
            <p:cNvSpPr/>
            <p:nvPr/>
          </p:nvSpPr>
          <p:spPr>
            <a:xfrm>
              <a:off x="4112354" y="5821725"/>
              <a:ext cx="505267" cy="4770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500" i="0" dirty="0">
                  <a:solidFill>
                    <a:srgbClr val="8B3012"/>
                  </a:solidFill>
                  <a:ea typeface="ＭＳ Ｐゴシック" pitchFamily="34" charset="-128"/>
                </a:rPr>
                <a:t>✗</a:t>
              </a:r>
              <a:endParaRPr lang="en-US" sz="2500" dirty="0"/>
            </a:p>
          </p:txBody>
        </p:sp>
      </p:grpSp>
      <p:graphicFrame>
        <p:nvGraphicFramePr>
          <p:cNvPr id="86" name="对象 85"/>
          <p:cNvGraphicFramePr>
            <a:graphicFrameLocks noChangeAspect="1"/>
          </p:cNvGraphicFramePr>
          <p:nvPr/>
        </p:nvGraphicFramePr>
        <p:xfrm>
          <a:off x="3920830" y="4819108"/>
          <a:ext cx="859324" cy="2054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5" name="Formula" r:id="rId13" imgW="502920" imgH="119520" progId="Equation.Ribbit">
                  <p:embed/>
                </p:oleObj>
              </mc:Choice>
              <mc:Fallback>
                <p:oleObj name="Formula" r:id="rId13" imgW="502920" imgH="119520" progId="Equation.Ribbit">
                  <p:embed/>
                  <p:pic>
                    <p:nvPicPr>
                      <p:cNvPr id="86" name="对象 85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920830" y="4819108"/>
                        <a:ext cx="859324" cy="2054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5" name="对象 124">
            <a:extLst>
              <a:ext uri="{FF2B5EF4-FFF2-40B4-BE49-F238E27FC236}">
                <a16:creationId xmlns:a16="http://schemas.microsoft.com/office/drawing/2014/main" id="{3FEA77D1-1BA5-46C1-99C0-45EC9592D6D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088261" y="5344899"/>
          <a:ext cx="3871912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6" name="Formula" r:id="rId15" imgW="3599280" imgH="354600" progId="Equation.Ribbit">
                  <p:embed/>
                </p:oleObj>
              </mc:Choice>
              <mc:Fallback>
                <p:oleObj name="Formula" r:id="rId15" imgW="3599280" imgH="354600" progId="Equation.Ribbit">
                  <p:embed/>
                  <p:pic>
                    <p:nvPicPr>
                      <p:cNvPr id="125" name="对象 124">
                        <a:extLst>
                          <a:ext uri="{FF2B5EF4-FFF2-40B4-BE49-F238E27FC236}">
                            <a16:creationId xmlns:a16="http://schemas.microsoft.com/office/drawing/2014/main" id="{3FEA77D1-1BA5-46C1-99C0-45EC9592D6D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8088261" y="5344899"/>
                        <a:ext cx="3871912" cy="381000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6" name="对象 125">
            <a:extLst>
              <a:ext uri="{FF2B5EF4-FFF2-40B4-BE49-F238E27FC236}">
                <a16:creationId xmlns:a16="http://schemas.microsoft.com/office/drawing/2014/main" id="{3FEA77D1-1BA5-46C1-99C0-45EC9592D6D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110609" y="4972045"/>
          <a:ext cx="3543300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7" name="Formula" r:id="rId17" imgW="3295800" imgH="327960" progId="Equation.Ribbit">
                  <p:embed/>
                </p:oleObj>
              </mc:Choice>
              <mc:Fallback>
                <p:oleObj name="Formula" r:id="rId17" imgW="3295800" imgH="327960" progId="Equation.Ribbit">
                  <p:embed/>
                  <p:pic>
                    <p:nvPicPr>
                      <p:cNvPr id="126" name="对象 125">
                        <a:extLst>
                          <a:ext uri="{FF2B5EF4-FFF2-40B4-BE49-F238E27FC236}">
                            <a16:creationId xmlns:a16="http://schemas.microsoft.com/office/drawing/2014/main" id="{3FEA77D1-1BA5-46C1-99C0-45EC9592D6D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8110609" y="4972045"/>
                        <a:ext cx="3543300" cy="355600"/>
                      </a:xfrm>
                      <a:prstGeom prst="rect">
                        <a:avLst/>
                      </a:prstGeom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8" name="图片 127"/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8717" y="6039325"/>
            <a:ext cx="518907" cy="518907"/>
          </a:xfrm>
          <a:prstGeom prst="rect">
            <a:avLst/>
          </a:prstGeom>
        </p:spPr>
      </p:pic>
      <p:graphicFrame>
        <p:nvGraphicFramePr>
          <p:cNvPr id="129" name="对象 128"/>
          <p:cNvGraphicFramePr>
            <a:graphicFrameLocks noChangeAspect="1"/>
          </p:cNvGraphicFramePr>
          <p:nvPr/>
        </p:nvGraphicFramePr>
        <p:xfrm>
          <a:off x="10257879" y="6071212"/>
          <a:ext cx="1182688" cy="327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" name="Formula" r:id="rId20" imgW="640080" imgH="176760" progId="Equation.Ribbit">
                  <p:embed/>
                </p:oleObj>
              </mc:Choice>
              <mc:Fallback>
                <p:oleObj name="Formula" r:id="rId20" imgW="640080" imgH="176760" progId="Equation.Ribbit">
                  <p:embed/>
                  <p:pic>
                    <p:nvPicPr>
                      <p:cNvPr id="129" name="对象 128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0257879" y="6071212"/>
                        <a:ext cx="1182688" cy="327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0" name="矩形 129"/>
          <p:cNvSpPr/>
          <p:nvPr/>
        </p:nvSpPr>
        <p:spPr bwMode="auto">
          <a:xfrm>
            <a:off x="8009492" y="4855441"/>
            <a:ext cx="4042453" cy="953744"/>
          </a:xfrm>
          <a:prstGeom prst="rect">
            <a:avLst/>
          </a:prstGeom>
          <a:noFill/>
          <a:ln w="41275" cap="flat" cmpd="sng" algn="ctr">
            <a:solidFill>
              <a:srgbClr val="00B050">
                <a:alpha val="65000"/>
              </a:srgbClr>
            </a:solidFill>
            <a:prstDash val="dash"/>
            <a:round/>
            <a:headEnd type="none" w="med" len="med"/>
            <a:tailEnd type="none" w="med" len="med"/>
          </a:ln>
          <a:effectLst>
            <a:glow rad="63500">
              <a:srgbClr val="FF0000">
                <a:alpha val="42000"/>
              </a:srgbClr>
            </a:glow>
            <a:softEdge rad="0"/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133" name="组合 132"/>
          <p:cNvGrpSpPr/>
          <p:nvPr/>
        </p:nvGrpSpPr>
        <p:grpSpPr>
          <a:xfrm>
            <a:off x="3924216" y="5404644"/>
            <a:ext cx="5110138" cy="1017659"/>
            <a:chOff x="4000416" y="5842243"/>
            <a:chExt cx="5110138" cy="1017659"/>
          </a:xfrm>
        </p:grpSpPr>
        <p:sp>
          <p:nvSpPr>
            <p:cNvPr id="79" name="矩形 78"/>
            <p:cNvSpPr/>
            <p:nvPr/>
          </p:nvSpPr>
          <p:spPr>
            <a:xfrm>
              <a:off x="4112353" y="6250935"/>
              <a:ext cx="505267" cy="4770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500" i="0" dirty="0">
                  <a:solidFill>
                    <a:srgbClr val="8B3012"/>
                  </a:solidFill>
                  <a:ea typeface="ＭＳ Ｐゴシック" pitchFamily="34" charset="-128"/>
                </a:rPr>
                <a:t>✗</a:t>
              </a:r>
              <a:endParaRPr lang="en-US" sz="2500" dirty="0"/>
            </a:p>
          </p:txBody>
        </p:sp>
        <p:sp>
          <p:nvSpPr>
            <p:cNvPr id="131" name="内容占位符 2"/>
            <p:cNvSpPr txBox="1">
              <a:spLocks/>
            </p:cNvSpPr>
            <p:nvPr/>
          </p:nvSpPr>
          <p:spPr bwMode="auto">
            <a:xfrm>
              <a:off x="4000416" y="5842243"/>
              <a:ext cx="5110138" cy="101765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CC"/>
                </a:buClr>
                <a:buSzPct val="85000"/>
                <a:buFont typeface="Wingdings" charset="2"/>
                <a:buChar char="q"/>
                <a:defRPr sz="2400">
                  <a:solidFill>
                    <a:srgbClr val="0000DA"/>
                  </a:solidFill>
                  <a:latin typeface="+mn-lt"/>
                  <a:ea typeface="ＭＳ Ｐゴシック" pitchFamily="-112" charset="-128"/>
                  <a:cs typeface="Arial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85000"/>
                <a:buFont typeface="Wingdings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70000"/>
                <a:buFont typeface="Wingdings" pitchFamily="-107" charset="2"/>
                <a:buChar char="v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5">
                    <a:lumMod val="50000"/>
                  </a:schemeClr>
                </a:buClr>
                <a:buSzPct val="90000"/>
                <a:buFont typeface="Wingdings" pitchFamily="-107" charset="2"/>
                <a:buChar char="q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-107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ＭＳ Ｐゴシック" pitchFamily="-112" charset="-128"/>
                  <a:cs typeface="Arial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2A7E54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endParaRPr lang="en-US" i="0" kern="0" dirty="0"/>
            </a:p>
            <a:p>
              <a:pPr marL="457200" lvl="1" indent="0">
                <a:buNone/>
              </a:pPr>
              <a:r>
                <a:rPr lang="en-US" b="1" kern="0" dirty="0"/>
                <a:t>Common loss function</a:t>
              </a:r>
              <a:r>
                <a:rPr lang="en-US" i="0" kern="0" dirty="0"/>
                <a:t> among workers 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150003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8" grpId="0" animBg="1"/>
      <p:bldP spid="17" grpId="0"/>
      <p:bldP spid="16" grpId="0"/>
      <p:bldP spid="43" grpId="0"/>
      <p:bldP spid="44" grpId="0"/>
      <p:bldP spid="75" grpId="0"/>
      <p:bldP spid="13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D16E53-F971-2805-F546-6C1F554E1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9EA569-145E-DC64-8D43-2F12F0A77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Outline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E194F4D-C423-9805-EB49-1460F4557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3829" y="1346200"/>
            <a:ext cx="6464300" cy="388620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Introduction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research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Proposed design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and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method 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Preliminary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esults 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ummary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and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f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uture work</a:t>
            </a:r>
          </a:p>
          <a:p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54A547-BD5E-7B7D-AA3F-28781EF18F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950529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7ADDFD-EBAB-AFC6-A686-9AC76A1B5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Non-</a:t>
            </a:r>
            <a:r>
              <a:rPr lang="en-US" altLang="zh-CN" sz="360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i.i.d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ssue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839A5E-ED03-B298-0795-404D906A0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056" y="985987"/>
            <a:ext cx="10972800" cy="3886200"/>
          </a:xfrm>
        </p:spPr>
        <p:txBody>
          <a:bodyPr/>
          <a:lstStyle/>
          <a:p>
            <a:r>
              <a:rPr lang="en-US" altLang="zh-CN" sz="2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 identically and independently distributed data</a:t>
            </a:r>
          </a:p>
          <a:p>
            <a:pPr lvl="1"/>
            <a:r>
              <a:rPr lang="en-US" altLang="zh-CN" i="0" kern="0" dirty="0">
                <a:latin typeface="+mj-lt"/>
              </a:rPr>
              <a:t>Data diversity: Feature, Label, Quantity </a:t>
            </a:r>
          </a:p>
          <a:p>
            <a:pPr lvl="2"/>
            <a:r>
              <a:rPr lang="en-US" altLang="zh-CN" i="0" kern="0" dirty="0">
                <a:latin typeface="+mj-lt"/>
              </a:rPr>
              <a:t>Performance degradation</a:t>
            </a:r>
          </a:p>
          <a:p>
            <a:pPr lvl="1"/>
            <a:endParaRPr lang="en-US" altLang="zh-CN" dirty="0">
              <a:latin typeface="+mj-lt"/>
            </a:endParaRPr>
          </a:p>
          <a:p>
            <a:pPr lvl="1"/>
            <a:r>
              <a:rPr lang="en-US" altLang="zh-CN" dirty="0">
                <a:latin typeface="+mj-lt"/>
              </a:rPr>
              <a:t>Definition: </a:t>
            </a:r>
            <a:endParaRPr lang="en-US" altLang="zh-CN" i="0" kern="0" dirty="0">
              <a:latin typeface="+mj-lt"/>
            </a:endParaRPr>
          </a:p>
          <a:p>
            <a:pPr lvl="1"/>
            <a:endParaRPr lang="en-US" altLang="zh-CN" i="0" kern="0" dirty="0">
              <a:latin typeface="+mj-lt"/>
            </a:endParaRPr>
          </a:p>
          <a:p>
            <a:pPr lvl="1"/>
            <a:r>
              <a:rPr lang="en-US" altLang="zh-CN" i="0" kern="0" dirty="0">
                <a:latin typeface="+mj-lt"/>
              </a:rPr>
              <a:t>Generation: Dirichlet Distribution</a:t>
            </a:r>
            <a:r>
              <a:rPr lang="en-US" altLang="zh-CN" i="0" kern="0" baseline="30000" dirty="0">
                <a:latin typeface="+mj-lt"/>
              </a:rPr>
              <a:t>[1]</a:t>
            </a:r>
          </a:p>
          <a:p>
            <a:pPr lvl="2"/>
            <a:r>
              <a:rPr lang="en-US" altLang="zh-CN" dirty="0">
                <a:latin typeface="+mj-lt"/>
              </a:rPr>
              <a:t>C</a:t>
            </a:r>
            <a:r>
              <a:rPr lang="en-US" altLang="zh-CN" i="0" kern="0" dirty="0">
                <a:latin typeface="+mj-lt"/>
              </a:rPr>
              <a:t>ontrollable Split</a:t>
            </a:r>
          </a:p>
          <a:p>
            <a:pPr lvl="1"/>
            <a:endParaRPr lang="en-US" altLang="zh-CN" i="0" kern="0" dirty="0">
              <a:latin typeface="+mj-lt"/>
            </a:endParaRPr>
          </a:p>
          <a:p>
            <a:pPr lvl="1"/>
            <a:r>
              <a:rPr lang="en-US" altLang="zh-CN" i="0" kern="0" dirty="0">
                <a:latin typeface="+mj-lt"/>
              </a:rPr>
              <a:t>Evaluation: Kolmogorov–Smirnov test</a:t>
            </a:r>
            <a:r>
              <a:rPr lang="en-US" altLang="zh-CN" i="0" kern="0" baseline="30000" dirty="0">
                <a:latin typeface="+mj-lt"/>
              </a:rPr>
              <a:t> [2]</a:t>
            </a:r>
            <a:endParaRPr lang="en-US" altLang="zh-CN" i="0" kern="0" dirty="0">
              <a:latin typeface="+mj-lt"/>
            </a:endParaRPr>
          </a:p>
          <a:p>
            <a:pPr lvl="2"/>
            <a:r>
              <a:rPr lang="en-US" altLang="zh-CN" dirty="0"/>
              <a:t>Step I: Calculate the KS statistics</a:t>
            </a:r>
          </a:p>
          <a:p>
            <a:pPr lvl="2"/>
            <a:r>
              <a:rPr lang="en-US" altLang="zh-CN" dirty="0"/>
              <a:t>Step II: Hypothesis is approved if </a:t>
            </a:r>
          </a:p>
          <a:p>
            <a:pPr lvl="2"/>
            <a:r>
              <a:rPr lang="en-US" altLang="zh-CN" u="sng" dirty="0"/>
              <a:t>Step III: Count the ratio of non-</a:t>
            </a:r>
            <a:r>
              <a:rPr lang="en-US" altLang="zh-CN" u="sng" dirty="0" err="1"/>
              <a:t>iid</a:t>
            </a:r>
            <a:r>
              <a:rPr lang="en-US" altLang="zh-CN" u="sng" dirty="0"/>
              <a:t> datasets pairs and all pairs. </a:t>
            </a:r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7C408B-3826-CBE5-E818-43E29F5C7B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6A04C95-2384-4409-89AE-FAB142573B21}"/>
              </a:ext>
            </a:extLst>
          </p:cNvPr>
          <p:cNvSpPr txBox="1"/>
          <p:nvPr/>
        </p:nvSpPr>
        <p:spPr>
          <a:xfrm>
            <a:off x="116668" y="6327175"/>
            <a:ext cx="11057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 Hsu T M H, Qi H, Brown M. Measuring the effects of non-identical data distribution for federated visual classification[J]. </a:t>
            </a:r>
            <a:r>
              <a:rPr lang="en-US" altLang="zh-CN" sz="900" i="0" dirty="0" err="1">
                <a:latin typeface="+mn-lt"/>
                <a:ea typeface="宋体" panose="02010600030101010101" pitchFamily="2" charset="-122"/>
              </a:rPr>
              <a:t>arXiv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 preprint arXiv:1909.06335, 2019.</a:t>
            </a:r>
          </a:p>
          <a:p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【2】Fasano G, </a:t>
            </a:r>
            <a:r>
              <a:rPr lang="en-US" altLang="zh-CN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Franceschini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A. A multidimensional version of the Kolmogorov–Smirnov test[J]. Monthly Notices of the Royal Astronomical Society, 1987, 225(1): 155-170.</a:t>
            </a:r>
            <a:endParaRPr lang="zh-CN" altLang="en-US" sz="900" i="0" dirty="0">
              <a:latin typeface="+mn-lt"/>
              <a:ea typeface="宋体" panose="02010600030101010101" pitchFamily="2" charset="-122"/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7FAF23D3-4075-44E3-AB8E-69ABA09EE3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7227549"/>
              </p:ext>
            </p:extLst>
          </p:nvPr>
        </p:nvGraphicFramePr>
        <p:xfrm>
          <a:off x="2576349" y="2445588"/>
          <a:ext cx="1561297" cy="6976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8" name="Equation" r:id="rId4" imgW="1193760" imgH="533160" progId="Equation.DSMT4">
                  <p:embed/>
                </p:oleObj>
              </mc:Choice>
              <mc:Fallback>
                <p:oleObj name="Equation" r:id="rId4" imgW="1193760" imgH="533160" progId="Equation.DSMT4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7FAF23D3-4075-44E3-AB8E-69ABA09EE36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76349" y="2445588"/>
                        <a:ext cx="1561297" cy="6976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图片 6">
            <a:extLst>
              <a:ext uri="{FF2B5EF4-FFF2-40B4-BE49-F238E27FC236}">
                <a16:creationId xmlns:a16="http://schemas.microsoft.com/office/drawing/2014/main" id="{A07E4450-B641-4292-9561-2B222BE42A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9456" y="1341085"/>
            <a:ext cx="5753170" cy="176915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D411DFA-617A-43DE-ABAC-796DAF45CE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53751" y="3140142"/>
            <a:ext cx="6684579" cy="1395183"/>
          </a:xfrm>
          <a:prstGeom prst="rect">
            <a:avLst/>
          </a:prstGeom>
        </p:spPr>
      </p:pic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9B6B64C3-E02B-40BB-9CCB-AED63D1774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2339588"/>
              </p:ext>
            </p:extLst>
          </p:nvPr>
        </p:nvGraphicFramePr>
        <p:xfrm>
          <a:off x="3469248" y="3823514"/>
          <a:ext cx="1896990" cy="3683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9" name="Equation" r:id="rId8" imgW="1307880" imgH="253800" progId="Equation.DSMT4">
                  <p:embed/>
                </p:oleObj>
              </mc:Choice>
              <mc:Fallback>
                <p:oleObj name="Equation" r:id="rId8" imgW="1307880" imgH="253800" progId="Equation.DSMT4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9B6B64C3-E02B-40BB-9CCB-AED63D17740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469248" y="3823514"/>
                        <a:ext cx="1896990" cy="3683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CB9BEE10-EFA9-4A82-A69C-496F67A9C5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7243726"/>
              </p:ext>
            </p:extLst>
          </p:nvPr>
        </p:nvGraphicFramePr>
        <p:xfrm>
          <a:off x="5445373" y="4902089"/>
          <a:ext cx="2551112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0" name="Equation" r:id="rId10" imgW="1587240" imgH="330120" progId="Equation.DSMT4">
                  <p:embed/>
                </p:oleObj>
              </mc:Choice>
              <mc:Fallback>
                <p:oleObj name="Equation" r:id="rId10" imgW="1587240" imgH="330120" progId="Equation.DSMT4">
                  <p:embed/>
                  <p:pic>
                    <p:nvPicPr>
                      <p:cNvPr id="12" name="对象 11">
                        <a:extLst>
                          <a:ext uri="{FF2B5EF4-FFF2-40B4-BE49-F238E27FC236}">
                            <a16:creationId xmlns:a16="http://schemas.microsoft.com/office/drawing/2014/main" id="{CB9BEE10-EFA9-4A82-A69C-496F67A9C5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445373" y="4902089"/>
                        <a:ext cx="2551112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>
            <a:extLst>
              <a:ext uri="{FF2B5EF4-FFF2-40B4-BE49-F238E27FC236}">
                <a16:creationId xmlns:a16="http://schemas.microsoft.com/office/drawing/2014/main" id="{4267D448-6665-478D-9524-0C412733AE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4463084"/>
              </p:ext>
            </p:extLst>
          </p:nvPr>
        </p:nvGraphicFramePr>
        <p:xfrm>
          <a:off x="5445373" y="5131578"/>
          <a:ext cx="4000500" cy="712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1" name="Equation" r:id="rId12" imgW="2489040" imgH="444240" progId="Equation.DSMT4">
                  <p:embed/>
                </p:oleObj>
              </mc:Choice>
              <mc:Fallback>
                <p:oleObj name="Equation" r:id="rId12" imgW="2489040" imgH="444240" progId="Equation.DSMT4">
                  <p:embed/>
                  <p:pic>
                    <p:nvPicPr>
                      <p:cNvPr id="22" name="对象 21">
                        <a:extLst>
                          <a:ext uri="{FF2B5EF4-FFF2-40B4-BE49-F238E27FC236}">
                            <a16:creationId xmlns:a16="http://schemas.microsoft.com/office/drawing/2014/main" id="{4267D448-6665-478D-9524-0C412733AE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445373" y="5131578"/>
                        <a:ext cx="4000500" cy="712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0755441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CA5F64AC-E4A3-4F22-8ABB-565C39B705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3880" y="1906572"/>
            <a:ext cx="3720554" cy="440932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7A7ADDFD-EBAB-AFC6-A686-9AC76A1B5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DSL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ramework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839A5E-ED03-B298-0795-404D906A0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30457"/>
            <a:ext cx="10972800" cy="3886200"/>
          </a:xfrm>
        </p:spPr>
        <p:txBody>
          <a:bodyPr/>
          <a:lstStyle/>
          <a:p>
            <a:r>
              <a:rPr lang="en-US" altLang="zh-CN" dirty="0"/>
              <a:t>Distributed Swarm Learning</a:t>
            </a:r>
            <a:r>
              <a:rPr lang="en-US" altLang="zh-CN" sz="2400" i="0" kern="0" baseline="30000" dirty="0">
                <a:latin typeface="+mj-lt"/>
              </a:rPr>
              <a:t>[1]</a:t>
            </a:r>
            <a:r>
              <a:rPr lang="en-US" altLang="zh-CN" dirty="0"/>
              <a:t>: SGD + PSO</a:t>
            </a:r>
          </a:p>
          <a:p>
            <a:pPr marL="0" indent="0">
              <a:buNone/>
            </a:pPr>
            <a:r>
              <a:rPr lang="en-US" altLang="zh-CN" b="1" dirty="0">
                <a:solidFill>
                  <a:schemeClr val="tx1"/>
                </a:solidFill>
              </a:rPr>
              <a:t>     Some “strong” local workers should play a more important role.</a:t>
            </a:r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7C408B-3826-CBE5-E818-43E29F5C7B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6F45AA1-B3E4-73FF-837E-693FFDC4064D}"/>
              </a:ext>
            </a:extLst>
          </p:cNvPr>
          <p:cNvSpPr txBox="1"/>
          <p:nvPr/>
        </p:nvSpPr>
        <p:spPr>
          <a:xfrm>
            <a:off x="7850238" y="5843656"/>
            <a:ext cx="1653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structure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08BFEDD-1428-49FD-A5DC-87F75271FC2D}"/>
              </a:ext>
            </a:extLst>
          </p:cNvPr>
          <p:cNvSpPr txBox="1"/>
          <p:nvPr/>
        </p:nvSpPr>
        <p:spPr>
          <a:xfrm>
            <a:off x="117565" y="6212988"/>
            <a:ext cx="1118105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[1]Wang Y, Tian Z, Fan X, Cai</a:t>
            </a:r>
            <a:r>
              <a:rPr lang="zh-CN" altLang="en-US" sz="900" i="0" dirty="0">
                <a:latin typeface="+mn-lt"/>
                <a:ea typeface="宋体" panose="02010600030101010101" pitchFamily="2" charset="-122"/>
              </a:rPr>
              <a:t> 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Z.,</a:t>
            </a:r>
            <a:r>
              <a:rPr lang="zh-CN" altLang="en-US" sz="900" i="0" dirty="0">
                <a:latin typeface="+mn-lt"/>
                <a:ea typeface="宋体" panose="02010600030101010101" pitchFamily="2" charset="-122"/>
              </a:rPr>
              <a:t> 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et</a:t>
            </a:r>
            <a:r>
              <a:rPr lang="zh-CN" altLang="en-US" sz="900" i="0" dirty="0">
                <a:latin typeface="+mn-lt"/>
                <a:ea typeface="宋体" panose="02010600030101010101" pitchFamily="2" charset="-122"/>
              </a:rPr>
              <a:t> 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al. Distributed swarm learning for edge internet of things[M]. IEEE Communications Magazine, 2024.</a:t>
            </a:r>
            <a:endParaRPr lang="zh-CN" altLang="en-US" sz="900" i="0" dirty="0">
              <a:latin typeface="+mn-lt"/>
              <a:ea typeface="宋体" panose="02010600030101010101" pitchFamily="2" charset="-122"/>
            </a:endParaRPr>
          </a:p>
        </p:txBody>
      </p:sp>
      <p:graphicFrame>
        <p:nvGraphicFramePr>
          <p:cNvPr id="30" name="表格 29">
            <a:extLst>
              <a:ext uri="{FF2B5EF4-FFF2-40B4-BE49-F238E27FC236}">
                <a16:creationId xmlns:a16="http://schemas.microsoft.com/office/drawing/2014/main" id="{C15FBB96-FAFA-425E-92D5-ADFDA819C9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5035507"/>
              </p:ext>
            </p:extLst>
          </p:nvPr>
        </p:nvGraphicFramePr>
        <p:xfrm>
          <a:off x="482604" y="2636548"/>
          <a:ext cx="7795073" cy="268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82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012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145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300" dirty="0"/>
                        <a:t>PSO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300" dirty="0"/>
                        <a:t>DSL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300" dirty="0"/>
                        <a:t>FL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100" dirty="0" err="1"/>
                        <a:t>Commun</a:t>
                      </a:r>
                      <a:r>
                        <a:rPr lang="en-US" altLang="zh-CN" sz="2100" dirty="0"/>
                        <a:t>.</a:t>
                      </a:r>
                      <a:endParaRPr lang="en-US" sz="2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low (</a:t>
                      </a:r>
                      <a:r>
                        <a:rPr lang="en-US" sz="2000" i="1" dirty="0"/>
                        <a:t>U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func</a:t>
                      </a:r>
                      <a:r>
                        <a:rPr lang="en-US" sz="2000" dirty="0"/>
                        <a:t>.</a:t>
                      </a:r>
                      <a:r>
                        <a:rPr lang="en-US" sz="2000" baseline="0" dirty="0"/>
                        <a:t> values + 1 model</a:t>
                      </a:r>
                      <a:r>
                        <a:rPr lang="en-US" sz="2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low (</a:t>
                      </a:r>
                      <a:r>
                        <a:rPr lang="en-US" sz="2000" i="1" dirty="0"/>
                        <a:t>U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func</a:t>
                      </a:r>
                      <a:r>
                        <a:rPr lang="en-US" sz="2000" dirty="0"/>
                        <a:t>.</a:t>
                      </a:r>
                      <a:r>
                        <a:rPr lang="en-US" sz="2000" baseline="0" dirty="0"/>
                        <a:t> values + </a:t>
                      </a:r>
                      <a:r>
                        <a:rPr lang="en-US" sz="2000" i="1" baseline="0" dirty="0"/>
                        <a:t>S</a:t>
                      </a:r>
                      <a:r>
                        <a:rPr lang="en-US" sz="2000" baseline="0" dirty="0"/>
                        <a:t> model</a:t>
                      </a:r>
                      <a:r>
                        <a:rPr lang="en-US" sz="2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High (</a:t>
                      </a:r>
                      <a:r>
                        <a:rPr lang="en-US" sz="2000" i="1" dirty="0"/>
                        <a:t>U</a:t>
                      </a:r>
                      <a:r>
                        <a:rPr lang="en-US" sz="2000" dirty="0"/>
                        <a:t> </a:t>
                      </a:r>
                      <a:r>
                        <a:rPr lang="en-US" sz="2000" baseline="0" dirty="0"/>
                        <a:t>models</a:t>
                      </a:r>
                      <a:r>
                        <a:rPr lang="en-US" sz="2000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Computation</a:t>
                      </a:r>
                      <a:r>
                        <a:rPr lang="en-US" sz="2100" baseline="0" dirty="0"/>
                        <a:t> </a:t>
                      </a:r>
                      <a:endParaRPr lang="en-US" sz="2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zero-</a:t>
                      </a:r>
                      <a:r>
                        <a:rPr lang="en-US" sz="2000" dirty="0" err="1"/>
                        <a:t>th</a:t>
                      </a:r>
                      <a:r>
                        <a:rPr lang="en-US" sz="2000" dirty="0"/>
                        <a:t> order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first order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first order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Convergence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fast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fast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100" dirty="0"/>
                        <a:t>T</a:t>
                      </a:r>
                      <a:r>
                        <a:rPr lang="en-US" sz="2100" dirty="0"/>
                        <a:t>rap escape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capable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capable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unable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1" name="矩形 30">
            <a:extLst>
              <a:ext uri="{FF2B5EF4-FFF2-40B4-BE49-F238E27FC236}">
                <a16:creationId xmlns:a16="http://schemas.microsoft.com/office/drawing/2014/main" id="{749C6B0C-C486-4125-B0CD-C2BCCAE3FC19}"/>
              </a:ext>
            </a:extLst>
          </p:cNvPr>
          <p:cNvSpPr/>
          <p:nvPr/>
        </p:nvSpPr>
        <p:spPr bwMode="auto">
          <a:xfrm>
            <a:off x="2214335" y="3125268"/>
            <a:ext cx="4083050" cy="590505"/>
          </a:xfrm>
          <a:prstGeom prst="rect">
            <a:avLst/>
          </a:prstGeom>
          <a:solidFill>
            <a:srgbClr val="00B050">
              <a:alpha val="15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5D523898-AC58-4E72-8740-861B4BFC5763}"/>
              </a:ext>
            </a:extLst>
          </p:cNvPr>
          <p:cNvSpPr/>
          <p:nvPr/>
        </p:nvSpPr>
        <p:spPr bwMode="auto">
          <a:xfrm>
            <a:off x="4325645" y="3729504"/>
            <a:ext cx="3943477" cy="345595"/>
          </a:xfrm>
          <a:prstGeom prst="rect">
            <a:avLst/>
          </a:prstGeom>
          <a:solidFill>
            <a:srgbClr val="C00000">
              <a:alpha val="12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0A5C3A9B-331A-4DEB-8895-9AF2F00EB048}"/>
              </a:ext>
            </a:extLst>
          </p:cNvPr>
          <p:cNvSpPr/>
          <p:nvPr/>
        </p:nvSpPr>
        <p:spPr bwMode="auto">
          <a:xfrm>
            <a:off x="2222888" y="4559572"/>
            <a:ext cx="4083050" cy="317749"/>
          </a:xfrm>
          <a:prstGeom prst="rect">
            <a:avLst/>
          </a:prstGeom>
          <a:solidFill>
            <a:srgbClr val="00B050">
              <a:alpha val="15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E0590B87-867E-4959-929B-2A12654BB010}"/>
              </a:ext>
            </a:extLst>
          </p:cNvPr>
          <p:cNvSpPr/>
          <p:nvPr/>
        </p:nvSpPr>
        <p:spPr bwMode="auto">
          <a:xfrm>
            <a:off x="4334199" y="4168152"/>
            <a:ext cx="3943478" cy="312306"/>
          </a:xfrm>
          <a:prstGeom prst="rect">
            <a:avLst/>
          </a:prstGeom>
          <a:solidFill>
            <a:srgbClr val="00B050">
              <a:alpha val="12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262789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31" grpId="0" animBg="1"/>
      <p:bldP spid="32" grpId="0" animBg="1"/>
      <p:bldP spid="33" grpId="0" animBg="1"/>
      <p:bldP spid="3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7ADDFD-EBAB-AFC6-A686-9AC76A1B5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DSL</a:t>
            </a:r>
            <a:r>
              <a:rPr lang="zh-CN" alt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ormulation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839A5E-ED03-B298-0795-404D906A0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056" y="985987"/>
            <a:ext cx="10972800" cy="3886200"/>
          </a:xfrm>
        </p:spPr>
        <p:txBody>
          <a:bodyPr/>
          <a:lstStyle/>
          <a:p>
            <a:endParaRPr lang="en-US" altLang="zh-CN" dirty="0"/>
          </a:p>
          <a:p>
            <a:r>
              <a:rPr lang="en-US" altLang="zh-CN" dirty="0"/>
              <a:t>Key Idea: Parameters Update function</a:t>
            </a:r>
            <a:r>
              <a:rPr lang="en-US" altLang="zh-CN" sz="2400" i="0" kern="0" baseline="30000" dirty="0">
                <a:latin typeface="+mj-lt"/>
              </a:rPr>
              <a:t>[1]</a:t>
            </a:r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7C408B-3826-CBE5-E818-43E29F5C7B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05758-BB4F-4559-81AD-225F352C8527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08BFEDD-1428-49FD-A5DC-87F75271FC2D}"/>
              </a:ext>
            </a:extLst>
          </p:cNvPr>
          <p:cNvSpPr txBox="1"/>
          <p:nvPr/>
        </p:nvSpPr>
        <p:spPr>
          <a:xfrm>
            <a:off x="117566" y="6230983"/>
            <a:ext cx="1105770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[1]Wang Y, Tian Z, Fan X, Cai</a:t>
            </a:r>
            <a:r>
              <a:rPr lang="zh-CN" altLang="en-US" sz="900" i="0" dirty="0">
                <a:latin typeface="+mn-lt"/>
                <a:ea typeface="宋体" panose="02010600030101010101" pitchFamily="2" charset="-122"/>
              </a:rPr>
              <a:t> 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Z.,</a:t>
            </a:r>
            <a:r>
              <a:rPr lang="zh-CN" altLang="en-US" sz="900" i="0" dirty="0">
                <a:latin typeface="+mn-lt"/>
                <a:ea typeface="宋体" panose="02010600030101010101" pitchFamily="2" charset="-122"/>
              </a:rPr>
              <a:t> 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et</a:t>
            </a:r>
            <a:r>
              <a:rPr lang="zh-CN" altLang="en-US" sz="900" i="0" dirty="0">
                <a:latin typeface="+mn-lt"/>
                <a:ea typeface="宋体" panose="02010600030101010101" pitchFamily="2" charset="-122"/>
              </a:rPr>
              <a:t> </a:t>
            </a:r>
            <a:r>
              <a:rPr lang="en-US" altLang="zh-CN" sz="900" i="0" dirty="0">
                <a:latin typeface="+mn-lt"/>
                <a:ea typeface="宋体" panose="02010600030101010101" pitchFamily="2" charset="-122"/>
              </a:rPr>
              <a:t>al. Distributed swarm learning for edge internet of things[M]. IEEE Communications Magazine, 2024.</a:t>
            </a:r>
            <a:endParaRPr lang="zh-CN" altLang="en-US" sz="900" i="0" dirty="0">
              <a:latin typeface="+mn-lt"/>
              <a:ea typeface="宋体" panose="02010600030101010101" pitchFamily="2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5494D5D-813C-4724-B2BB-03882B989D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634" y="2148824"/>
            <a:ext cx="8704331" cy="1122690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8D63CEF9-DDB1-4D7C-BEF4-0FC3B11D2243}"/>
              </a:ext>
            </a:extLst>
          </p:cNvPr>
          <p:cNvSpPr/>
          <p:nvPr/>
        </p:nvSpPr>
        <p:spPr bwMode="auto">
          <a:xfrm>
            <a:off x="2212244" y="4028907"/>
            <a:ext cx="5433882" cy="953744"/>
          </a:xfrm>
          <a:prstGeom prst="rect">
            <a:avLst/>
          </a:prstGeom>
          <a:noFill/>
          <a:ln w="41275" cap="flat" cmpd="sng" algn="ctr">
            <a:solidFill>
              <a:srgbClr val="0000DA">
                <a:alpha val="65000"/>
              </a:srgbClr>
            </a:solidFill>
            <a:prstDash val="dash"/>
            <a:round/>
            <a:headEnd type="none" w="med" len="med"/>
            <a:tailEnd type="none" w="med" len="med"/>
          </a:ln>
          <a:effectLst>
            <a:glow rad="63500">
              <a:srgbClr val="92D050">
                <a:alpha val="42000"/>
              </a:srgbClr>
            </a:glow>
            <a:softEdge rad="0"/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23" name="对象 22">
            <a:extLst>
              <a:ext uri="{FF2B5EF4-FFF2-40B4-BE49-F238E27FC236}">
                <a16:creationId xmlns:a16="http://schemas.microsoft.com/office/drawing/2014/main" id="{148FA29C-E1E2-40A2-BE51-0117B45986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5510310"/>
              </p:ext>
            </p:extLst>
          </p:nvPr>
        </p:nvGraphicFramePr>
        <p:xfrm>
          <a:off x="2395169" y="4095477"/>
          <a:ext cx="4765650" cy="4142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9" name="Formula" r:id="rId5" imgW="2608920" imgH="225000" progId="Equation.Ribbit">
                  <p:embed/>
                </p:oleObj>
              </mc:Choice>
              <mc:Fallback>
                <p:oleObj name="Formula" r:id="rId5" imgW="2608920" imgH="225000" progId="Equation.Ribbit">
                  <p:embed/>
                  <p:pic>
                    <p:nvPicPr>
                      <p:cNvPr id="23" name="对象 22">
                        <a:extLst>
                          <a:ext uri="{FF2B5EF4-FFF2-40B4-BE49-F238E27FC236}">
                            <a16:creationId xmlns:a16="http://schemas.microsoft.com/office/drawing/2014/main" id="{148FA29C-E1E2-40A2-BE51-0117B45986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95169" y="4095477"/>
                        <a:ext cx="4765650" cy="4142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>
            <a:extLst>
              <a:ext uri="{FF2B5EF4-FFF2-40B4-BE49-F238E27FC236}">
                <a16:creationId xmlns:a16="http://schemas.microsoft.com/office/drawing/2014/main" id="{A55D0AC7-E88D-4C98-8D9B-492A857757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8171507"/>
              </p:ext>
            </p:extLst>
          </p:nvPr>
        </p:nvGraphicFramePr>
        <p:xfrm>
          <a:off x="2395169" y="4518752"/>
          <a:ext cx="5105401" cy="4142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0" name="Formula" r:id="rId7" imgW="2794320" imgH="225000" progId="Equation.Ribbit">
                  <p:embed/>
                </p:oleObj>
              </mc:Choice>
              <mc:Fallback>
                <p:oleObj name="Formula" r:id="rId7" imgW="2794320" imgH="225000" progId="Equation.Ribbit">
                  <p:embed/>
                  <p:pic>
                    <p:nvPicPr>
                      <p:cNvPr id="24" name="对象 23">
                        <a:extLst>
                          <a:ext uri="{FF2B5EF4-FFF2-40B4-BE49-F238E27FC236}">
                            <a16:creationId xmlns:a16="http://schemas.microsoft.com/office/drawing/2014/main" id="{A55D0AC7-E88D-4C98-8D9B-492A8577575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95169" y="4518752"/>
                        <a:ext cx="5105401" cy="4142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A0ED7CAE-856C-43FF-A957-955C468114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8322583"/>
              </p:ext>
            </p:extLst>
          </p:nvPr>
        </p:nvGraphicFramePr>
        <p:xfrm>
          <a:off x="9683871" y="4486231"/>
          <a:ext cx="408033" cy="3626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1" name="Formula" r:id="rId9" imgW="223560" imgH="198360" progId="Equation.Ribbit">
                  <p:embed/>
                </p:oleObj>
              </mc:Choice>
              <mc:Fallback>
                <p:oleObj name="Formula" r:id="rId9" imgW="223560" imgH="198360" progId="Equation.Ribbit">
                  <p:embed/>
                  <p:pic>
                    <p:nvPicPr>
                      <p:cNvPr id="15" name="对象 14">
                        <a:extLst>
                          <a:ext uri="{FF2B5EF4-FFF2-40B4-BE49-F238E27FC236}">
                            <a16:creationId xmlns:a16="http://schemas.microsoft.com/office/drawing/2014/main" id="{A0ED7CAE-856C-43FF-A957-955C4681147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683871" y="4486231"/>
                        <a:ext cx="408033" cy="3626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内容占位符 2">
            <a:extLst>
              <a:ext uri="{FF2B5EF4-FFF2-40B4-BE49-F238E27FC236}">
                <a16:creationId xmlns:a16="http://schemas.microsoft.com/office/drawing/2014/main" id="{60D01225-5E31-4882-95EF-27611FD8EE90}"/>
              </a:ext>
            </a:extLst>
          </p:cNvPr>
          <p:cNvSpPr txBox="1">
            <a:spLocks/>
          </p:cNvSpPr>
          <p:nvPr/>
        </p:nvSpPr>
        <p:spPr bwMode="auto">
          <a:xfrm>
            <a:off x="8218715" y="4175175"/>
            <a:ext cx="2159000" cy="481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CC"/>
              </a:buClr>
              <a:buSzPct val="85000"/>
              <a:buFont typeface="Wingdings" charset="2"/>
              <a:buChar char="q"/>
              <a:defRPr sz="2400">
                <a:solidFill>
                  <a:srgbClr val="0000DA"/>
                </a:solidFill>
                <a:latin typeface="+mn-lt"/>
                <a:ea typeface="ＭＳ Ｐゴシック" pitchFamily="-112" charset="-128"/>
                <a:cs typeface="Arial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85000"/>
              <a:buFont typeface="Wingdings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70000"/>
              <a:buFont typeface="Wingdings" pitchFamily="-107" charset="2"/>
              <a:buChar char="v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50000"/>
                </a:schemeClr>
              </a:buClr>
              <a:buSzPct val="90000"/>
              <a:buFont typeface="Wingdings" pitchFamily="-107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-107" charset="2"/>
              <a:buChar char="Ø"/>
              <a:defRPr sz="2200">
                <a:solidFill>
                  <a:schemeClr val="tx1"/>
                </a:solidFill>
                <a:latin typeface="+mn-lt"/>
                <a:ea typeface="ＭＳ Ｐゴシック" pitchFamily="-112" charset="-128"/>
                <a:cs typeface="Arial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2A7E54"/>
              </a:buClr>
              <a:buFont typeface="Wingdings" pitchFamily="2" charset="2"/>
              <a:buChar char="Ø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spcAft>
                <a:spcPts val="600"/>
              </a:spcAft>
              <a:buNone/>
            </a:pPr>
            <a:r>
              <a:rPr lang="en-US" sz="2000" i="0" dirty="0"/>
              <a:t>Generate global scoring data </a:t>
            </a:r>
            <a:endParaRPr lang="en-US" altLang="zh-CN" sz="2000" i="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32CE4E-1700-45A3-9ACF-0FBF39CDC37B}"/>
              </a:ext>
            </a:extLst>
          </p:cNvPr>
          <p:cNvSpPr txBox="1"/>
          <p:nvPr/>
        </p:nvSpPr>
        <p:spPr>
          <a:xfrm>
            <a:off x="117566" y="1063891"/>
            <a:ext cx="1166803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i="0" kern="0" dirty="0">
                <a:solidFill>
                  <a:srgbClr val="0000DA"/>
                </a:solidFill>
                <a:latin typeface="+mj-lt"/>
                <a:ea typeface="ＭＳ Ｐゴシック" pitchFamily="-112" charset="-128"/>
                <a:cs typeface="Arial"/>
              </a:rPr>
              <a:t>CB-DSL: Communication-Efficient and Byzantine-Robust Distributed Swarm Learning</a:t>
            </a:r>
            <a:endParaRPr lang="zh-CN" altLang="en-US" sz="2000" i="0" kern="0" dirty="0">
              <a:solidFill>
                <a:srgbClr val="0000DA"/>
              </a:solidFill>
              <a:latin typeface="+mj-lt"/>
              <a:ea typeface="ＭＳ Ｐゴシック" pitchFamily="-112" charset="-128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8636244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theme/theme1.xml><?xml version="1.0" encoding="utf-8"?>
<a:theme xmlns:a="http://schemas.openxmlformats.org/drawingml/2006/main" name="ProfTian_Group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ofTian_Group" id="{9A27C3D9-3926-4EA5-AEFD-6E320ABCB500}" vid="{E61E3F45-6CCB-482B-9996-4C583492891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ProfTian_Group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ofTian_Group" id="{9A27C3D9-3926-4EA5-AEFD-6E320ABCB500}" vid="{E61E3F45-6CCB-482B-9996-4C583492891A}"/>
    </a:ext>
  </a:extLst>
</a:theme>
</file>

<file path=ppt/theme/theme5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3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ProfTian_Group</Template>
  <TotalTime>15484</TotalTime>
  <Words>2215</Words>
  <Application>Microsoft Office PowerPoint</Application>
  <PresentationFormat>宽屏</PresentationFormat>
  <Paragraphs>388</Paragraphs>
  <Slides>32</Slides>
  <Notes>25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6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32</vt:i4>
      </vt:variant>
    </vt:vector>
  </HeadingPairs>
  <TitlesOfParts>
    <vt:vector size="50" baseType="lpstr">
      <vt:lpstr>Aptos</vt:lpstr>
      <vt:lpstr>Aptos Display</vt:lpstr>
      <vt:lpstr>NimbusRomNo9L-Regu</vt:lpstr>
      <vt:lpstr>sohne</vt:lpstr>
      <vt:lpstr>Arial</vt:lpstr>
      <vt:lpstr>Calibri</vt:lpstr>
      <vt:lpstr>Cambria Math</vt:lpstr>
      <vt:lpstr>Helvetica</vt:lpstr>
      <vt:lpstr>Times New Roman</vt:lpstr>
      <vt:lpstr>Wingdings</vt:lpstr>
      <vt:lpstr>ProfTian_Group</vt:lpstr>
      <vt:lpstr>Office 主题​​</vt:lpstr>
      <vt:lpstr>1_Office 主题​​</vt:lpstr>
      <vt:lpstr>1_ProfTian_Group</vt:lpstr>
      <vt:lpstr>2_Office 主题​​</vt:lpstr>
      <vt:lpstr>3_Office 主题​​</vt:lpstr>
      <vt:lpstr>Formula</vt:lpstr>
      <vt:lpstr>Equation</vt:lpstr>
      <vt:lpstr>How to make DSL more federated</vt:lpstr>
      <vt:lpstr>Outline</vt:lpstr>
      <vt:lpstr>Introduction – Federated Learning</vt:lpstr>
      <vt:lpstr>Introduction – Federated Learning</vt:lpstr>
      <vt:lpstr>Introduction Swarm Biological Intelligence</vt:lpstr>
      <vt:lpstr>Outline</vt:lpstr>
      <vt:lpstr>Existing research – Non-i.i.d Data Issue</vt:lpstr>
      <vt:lpstr>Existing research – DSL Framework</vt:lpstr>
      <vt:lpstr>Existing research – DSL Formulation</vt:lpstr>
      <vt:lpstr>Existing research – DSP Implementation</vt:lpstr>
      <vt:lpstr>Existing research – Simulation Results</vt:lpstr>
      <vt:lpstr>Outline</vt:lpstr>
      <vt:lpstr>Challenges and Motivation </vt:lpstr>
      <vt:lpstr>Proposed Method: Exploration Score in DSL</vt:lpstr>
      <vt:lpstr>Proposed Method: Exploration Enhanced by EM</vt:lpstr>
      <vt:lpstr>Proposed Method: Entropy maximization</vt:lpstr>
      <vt:lpstr>Proposed Method: EM+DSL</vt:lpstr>
      <vt:lpstr>Proposed Method: Worker contribution in EM-DSL</vt:lpstr>
      <vt:lpstr>Outline</vt:lpstr>
      <vt:lpstr>Simulation Result</vt:lpstr>
      <vt:lpstr>Simulation Result</vt:lpstr>
      <vt:lpstr>Simulation Result</vt:lpstr>
      <vt:lpstr>Outline</vt:lpstr>
      <vt:lpstr>Summary</vt:lpstr>
      <vt:lpstr>Future Work – DSL OTA</vt:lpstr>
      <vt:lpstr>Future Work – Trustworthy DSL</vt:lpstr>
      <vt:lpstr>Future Work – Online DSL</vt:lpstr>
      <vt:lpstr>Future Work – DSL with Model Heterogeneity </vt:lpstr>
      <vt:lpstr>Future Work – DSL in Decentralized Mode</vt:lpstr>
      <vt:lpstr>Future Work – DSL with Compressed Sensing</vt:lpstr>
      <vt:lpstr>Future work – DSL with Machine Unlearning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make DSL more federated</dc:title>
  <dc:creator>weishan zhang</dc:creator>
  <cp:lastModifiedBy>卓宇 姚</cp:lastModifiedBy>
  <cp:revision>104</cp:revision>
  <dcterms:created xsi:type="dcterms:W3CDTF">2024-09-25T01:30:38Z</dcterms:created>
  <dcterms:modified xsi:type="dcterms:W3CDTF">2024-10-21T18:28:40Z</dcterms:modified>
</cp:coreProperties>
</file>

<file path=docProps/thumbnail.jpeg>
</file>